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4" r:id="rId6"/>
    <p:sldId id="257" r:id="rId7"/>
    <p:sldId id="258" r:id="rId8"/>
    <p:sldId id="259" r:id="rId9"/>
    <p:sldId id="265" r:id="rId10"/>
    <p:sldId id="266" r:id="rId11"/>
    <p:sldId id="267" r:id="rId12"/>
    <p:sldId id="263"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F8C3D3F-7693-41D9-BAD8-49B7F120EB1A}" type="datetimeFigureOut">
              <a:rPr lang="ru-RU" smtClean="0"/>
              <a:pPr/>
              <a:t>13.10.2016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ECBADC-0E90-4927-BDCF-FF38C90AA35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F8C3D3F-7693-41D9-BAD8-49B7F120EB1A}" type="datetimeFigureOut">
              <a:rPr lang="ru-RU" smtClean="0"/>
              <a:pPr/>
              <a:t>13.10.2016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ECBADC-0E90-4927-BDCF-FF38C90AA35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F8C3D3F-7693-41D9-BAD8-49B7F120EB1A}" type="datetimeFigureOut">
              <a:rPr lang="ru-RU" smtClean="0"/>
              <a:pPr/>
              <a:t>13.10.2016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ECBADC-0E90-4927-BDCF-FF38C90AA35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F8C3D3F-7693-41D9-BAD8-49B7F120EB1A}" type="datetimeFigureOut">
              <a:rPr lang="ru-RU" smtClean="0"/>
              <a:pPr/>
              <a:t>13.10.2016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ECBADC-0E90-4927-BDCF-FF38C90AA35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F8C3D3F-7693-41D9-BAD8-49B7F120EB1A}" type="datetimeFigureOut">
              <a:rPr lang="ru-RU" smtClean="0"/>
              <a:pPr/>
              <a:t>13.10.2016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CECBADC-0E90-4927-BDCF-FF38C90AA35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F8C3D3F-7693-41D9-BAD8-49B7F120EB1A}" type="datetimeFigureOut">
              <a:rPr lang="ru-RU" smtClean="0"/>
              <a:pPr/>
              <a:t>13.10.2016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CECBADC-0E90-4927-BDCF-FF38C90AA35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F8C3D3F-7693-41D9-BAD8-49B7F120EB1A}" type="datetimeFigureOut">
              <a:rPr lang="ru-RU" smtClean="0"/>
              <a:pPr/>
              <a:t>13.10.2016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CECBADC-0E90-4927-BDCF-FF38C90AA35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F8C3D3F-7693-41D9-BAD8-49B7F120EB1A}" type="datetimeFigureOut">
              <a:rPr lang="ru-RU" smtClean="0"/>
              <a:pPr/>
              <a:t>13.10.2016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CECBADC-0E90-4927-BDCF-FF38C90AA35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F8C3D3F-7693-41D9-BAD8-49B7F120EB1A}" type="datetimeFigureOut">
              <a:rPr lang="ru-RU" smtClean="0"/>
              <a:pPr/>
              <a:t>13.10.2016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CECBADC-0E90-4927-BDCF-FF38C90AA35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F8C3D3F-7693-41D9-BAD8-49B7F120EB1A}" type="datetimeFigureOut">
              <a:rPr lang="ru-RU" smtClean="0"/>
              <a:pPr/>
              <a:t>13.10.2016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CECBADC-0E90-4927-BDCF-FF38C90AA35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F8C3D3F-7693-41D9-BAD8-49B7F120EB1A}" type="datetimeFigureOut">
              <a:rPr lang="ru-RU" smtClean="0"/>
              <a:pPr/>
              <a:t>13.10.2016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CECBADC-0E90-4927-BDCF-FF38C90AA35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8C3D3F-7693-41D9-BAD8-49B7F120EB1A}" type="datetimeFigureOut">
              <a:rPr lang="ru-RU" smtClean="0"/>
              <a:pPr/>
              <a:t>13.10.2016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ECBADC-0E90-4927-BDCF-FF38C90AA35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
            <a:ext cx="9144000" cy="2000240"/>
          </a:xfrm>
          <a:solidFill>
            <a:schemeClr val="accent6">
              <a:lumMod val="20000"/>
              <a:lumOff val="80000"/>
            </a:schemeClr>
          </a:solidFill>
          <a:effectLst>
            <a:glow rad="228600">
              <a:schemeClr val="accent3">
                <a:satMod val="175000"/>
                <a:alpha val="40000"/>
              </a:schemeClr>
            </a:glow>
          </a:effectLst>
        </p:spPr>
        <p:style>
          <a:lnRef idx="2">
            <a:schemeClr val="accent2"/>
          </a:lnRef>
          <a:fillRef idx="1">
            <a:schemeClr val="lt1"/>
          </a:fillRef>
          <a:effectRef idx="0">
            <a:schemeClr val="accent2"/>
          </a:effectRef>
          <a:fontRef idx="minor">
            <a:schemeClr val="dk1"/>
          </a:fontRef>
        </p:style>
        <p:txBody>
          <a:bodyPr/>
          <a:lstStyle/>
          <a:p>
            <a:r>
              <a:rPr lang="ru-RU" b="1" dirty="0" smtClean="0">
                <a:solidFill>
                  <a:srgbClr val="00B050"/>
                </a:solidFill>
                <a:latin typeface="Berlin Sans FB" pitchFamily="34" charset="0"/>
              </a:rPr>
              <a:t>КОНСПЕКТ УРОКА ПО ТЕМЕ</a:t>
            </a:r>
            <a:br>
              <a:rPr lang="ru-RU" b="1" dirty="0" smtClean="0">
                <a:solidFill>
                  <a:srgbClr val="00B050"/>
                </a:solidFill>
                <a:latin typeface="Berlin Sans FB" pitchFamily="34" charset="0"/>
              </a:rPr>
            </a:br>
            <a:r>
              <a:rPr lang="ru-RU" b="1" dirty="0" smtClean="0">
                <a:solidFill>
                  <a:srgbClr val="00B050"/>
                </a:solidFill>
                <a:latin typeface="Berlin Sans FB" pitchFamily="34" charset="0"/>
              </a:rPr>
              <a:t>«</a:t>
            </a:r>
            <a:r>
              <a:rPr lang="en-US" b="1" dirty="0" smtClean="0">
                <a:solidFill>
                  <a:srgbClr val="00B050"/>
                </a:solidFill>
                <a:latin typeface="Berlin Sans FB" pitchFamily="34" charset="0"/>
              </a:rPr>
              <a:t>THE PLACE WE LIVE IN</a:t>
            </a:r>
            <a:r>
              <a:rPr lang="ru-RU" b="1" dirty="0" smtClean="0">
                <a:solidFill>
                  <a:srgbClr val="00B050"/>
                </a:solidFill>
                <a:latin typeface="Berlin Sans FB" pitchFamily="34" charset="0"/>
              </a:rPr>
              <a:t>»</a:t>
            </a:r>
            <a:endParaRPr lang="ru-RU" b="1" dirty="0">
              <a:solidFill>
                <a:srgbClr val="00B050"/>
              </a:solidFill>
            </a:endParaRPr>
          </a:p>
        </p:txBody>
      </p:sp>
      <p:sp>
        <p:nvSpPr>
          <p:cNvPr id="3" name="Подзаголовок 2"/>
          <p:cNvSpPr>
            <a:spLocks noGrp="1"/>
          </p:cNvSpPr>
          <p:nvPr>
            <p:ph type="subTitle" idx="1"/>
          </p:nvPr>
        </p:nvSpPr>
        <p:spPr>
          <a:xfrm>
            <a:off x="0" y="2000240"/>
            <a:ext cx="9144000" cy="4857760"/>
          </a:xfrm>
          <a:solidFill>
            <a:schemeClr val="accent2">
              <a:lumMod val="40000"/>
              <a:lumOff val="60000"/>
            </a:schemeClr>
          </a:solidFill>
          <a:effectLst>
            <a:glow rad="228600">
              <a:schemeClr val="accent3">
                <a:satMod val="175000"/>
                <a:alpha val="40000"/>
              </a:schemeClr>
            </a:glow>
          </a:effectLst>
        </p:spPr>
        <p:txBody>
          <a:bodyPr>
            <a:normAutofit/>
          </a:bodyPr>
          <a:lstStyle/>
          <a:p>
            <a:r>
              <a:rPr lang="ru-RU" sz="4800" b="1" dirty="0" smtClean="0">
                <a:solidFill>
                  <a:srgbClr val="FF0000"/>
                </a:solidFill>
                <a:latin typeface="Forte" pitchFamily="66" charset="0"/>
              </a:rPr>
              <a:t>ПОДТЕМА</a:t>
            </a:r>
          </a:p>
          <a:p>
            <a:r>
              <a:rPr lang="ru-RU" sz="4800" b="1" dirty="0" smtClean="0">
                <a:solidFill>
                  <a:srgbClr val="FF0000"/>
                </a:solidFill>
                <a:latin typeface="Forte" pitchFamily="66" charset="0"/>
              </a:rPr>
              <a:t>«</a:t>
            </a:r>
            <a:r>
              <a:rPr lang="en-US" sz="4800" b="1" dirty="0" smtClean="0">
                <a:solidFill>
                  <a:srgbClr val="FF0000"/>
                </a:solidFill>
                <a:latin typeface="Forte" pitchFamily="66" charset="0"/>
              </a:rPr>
              <a:t>OUR FLAT</a:t>
            </a:r>
            <a:r>
              <a:rPr lang="ru-RU" sz="4800" b="1" dirty="0" smtClean="0">
                <a:solidFill>
                  <a:srgbClr val="FF0000"/>
                </a:solidFill>
                <a:latin typeface="Forte" pitchFamily="66" charset="0"/>
              </a:rPr>
              <a:t>»</a:t>
            </a:r>
          </a:p>
          <a:p>
            <a:endParaRPr lang="ru-RU" sz="4800" b="1" dirty="0" smtClean="0">
              <a:solidFill>
                <a:srgbClr val="FF0000"/>
              </a:solidFill>
            </a:endParaRPr>
          </a:p>
          <a:p>
            <a:endParaRPr lang="ru-RU" sz="4800" b="1" dirty="0" smtClean="0">
              <a:solidFill>
                <a:srgbClr val="FF0000"/>
              </a:solidFill>
            </a:endParaRPr>
          </a:p>
          <a:p>
            <a:r>
              <a:rPr lang="ru-RU" sz="2000" b="1" dirty="0">
                <a:solidFill>
                  <a:srgbClr val="FF0000"/>
                </a:solidFill>
              </a:rPr>
              <a:t> </a:t>
            </a:r>
            <a:r>
              <a:rPr lang="ru-RU" sz="2000" b="1" dirty="0" smtClean="0">
                <a:solidFill>
                  <a:srgbClr val="FF0000"/>
                </a:solidFill>
              </a:rPr>
              <a:t>                    </a:t>
            </a:r>
            <a:r>
              <a:rPr lang="ru-RU" sz="2000" dirty="0" smtClean="0">
                <a:solidFill>
                  <a:srgbClr val="FF0000"/>
                </a:solidFill>
              </a:rPr>
              <a:t>                                               </a:t>
            </a:r>
            <a:r>
              <a:rPr lang="ru-RU" sz="2400" b="1" dirty="0" smtClean="0">
                <a:solidFill>
                  <a:srgbClr val="FF0000"/>
                </a:solidFill>
              </a:rPr>
              <a:t>РАЗРАБОТАЛА: Емелова Г.И.</a:t>
            </a:r>
          </a:p>
          <a:p>
            <a:r>
              <a:rPr lang="ru-RU" sz="2400" b="1" dirty="0" smtClean="0">
                <a:solidFill>
                  <a:srgbClr val="FF0000"/>
                </a:solidFill>
              </a:rPr>
              <a:t>                                                        учитель английского языка </a:t>
            </a:r>
          </a:p>
          <a:p>
            <a:r>
              <a:rPr lang="ru-RU" sz="2400" b="1" dirty="0" smtClean="0">
                <a:solidFill>
                  <a:srgbClr val="FF0000"/>
                </a:solidFill>
              </a:rPr>
              <a:t>                                                 МБОУ гимназии №136</a:t>
            </a:r>
          </a:p>
        </p:txBody>
      </p:sp>
      <p:pic>
        <p:nvPicPr>
          <p:cNvPr id="4" name="Picture 11" descr="C:\Program Files\Common Files\Microsoft Shared\Clipart\cagcat50\PE03254_.wmf"/>
          <p:cNvPicPr>
            <a:picLocks noChangeAspect="1" noChangeArrowheads="1"/>
          </p:cNvPicPr>
          <p:nvPr/>
        </p:nvPicPr>
        <p:blipFill>
          <a:blip r:embed="rId2" cstate="print"/>
          <a:srcRect/>
          <a:stretch>
            <a:fillRect/>
          </a:stretch>
        </p:blipFill>
        <p:spPr bwMode="auto">
          <a:xfrm>
            <a:off x="251520" y="3357563"/>
            <a:ext cx="3528392" cy="321471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2" presetClass="emph" presetSubtype="0" grpId="1" nodeType="afterEffect">
                                  <p:stCondLst>
                                    <p:cond delay="0"/>
                                  </p:stCondLst>
                                  <p:childTnLst>
                                    <p:set>
                                      <p:cBhvr override="childStyle">
                                        <p:cTn id="10" dur="indefinite"/>
                                        <p:tgtEl>
                                          <p:spTgt spid="2"/>
                                        </p:tgtEl>
                                        <p:attrNameLst>
                                          <p:attrName>style.fontFamily</p:attrName>
                                        </p:attrNameLst>
                                      </p:cBhvr>
                                      <p:to>
                                        <p:strVal val="Times New Roman"/>
                                      </p:to>
                                    </p:se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childTnLst>
                                </p:cTn>
                              </p:par>
                            </p:childTnLst>
                          </p:cTn>
                        </p:par>
                        <p:par>
                          <p:cTn id="15" fill="hold">
                            <p:stCondLst>
                              <p:cond delay="1500"/>
                            </p:stCondLst>
                            <p:childTnLst>
                              <p:par>
                                <p:cTn id="16" presetID="10" presetClass="entr" presetSubtype="0" fill="hold" grpId="0" nodeType="after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childTnLst>
                                </p:cTn>
                              </p:par>
                            </p:childTnLst>
                          </p:cTn>
                        </p:par>
                        <p:par>
                          <p:cTn id="19" fill="hold">
                            <p:stCondLst>
                              <p:cond delay="2500"/>
                            </p:stCondLst>
                            <p:childTnLst>
                              <p:par>
                                <p:cTn id="20" presetID="10" presetClass="entr" presetSubtype="0" fill="hold" grpId="0"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10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childTnLst>
                                </p:cTn>
                              </p:par>
                            </p:childTnLst>
                          </p:cTn>
                        </p:par>
                        <p:par>
                          <p:cTn id="32" fill="hold">
                            <p:stCondLst>
                              <p:cond delay="3500"/>
                            </p:stCondLst>
                            <p:childTnLst>
                              <p:par>
                                <p:cTn id="33" presetID="27" presetClass="emph" presetSubtype="0" fill="hold" grpId="1" nodeType="afterEffect">
                                  <p:stCondLst>
                                    <p:cond delay="0"/>
                                  </p:stCondLst>
                                  <p:childTnLst>
                                    <p:animClr clrSpc="rgb" dir="cw">
                                      <p:cBhvr override="childStyle">
                                        <p:cTn id="34" dur="500" autoRev="1" fill="hold"/>
                                        <p:tgtEl>
                                          <p:spTgt spid="3">
                                            <p:txEl>
                                              <p:pRg st="4" end="4"/>
                                            </p:txEl>
                                          </p:spTgt>
                                        </p:tgtEl>
                                        <p:attrNameLst>
                                          <p:attrName>style.color</p:attrName>
                                        </p:attrNameLst>
                                      </p:cBhvr>
                                      <p:to>
                                        <a:schemeClr val="bg1"/>
                                      </p:to>
                                    </p:animClr>
                                    <p:animClr clrSpc="rgb" dir="cw">
                                      <p:cBhvr>
                                        <p:cTn id="35" dur="500" autoRev="1" fill="hold"/>
                                        <p:tgtEl>
                                          <p:spTgt spid="3">
                                            <p:txEl>
                                              <p:pRg st="4" end="4"/>
                                            </p:txEl>
                                          </p:spTgt>
                                        </p:tgtEl>
                                        <p:attrNameLst>
                                          <p:attrName>fillcolor</p:attrName>
                                        </p:attrNameLst>
                                      </p:cBhvr>
                                      <p:to>
                                        <a:schemeClr val="bg1"/>
                                      </p:to>
                                    </p:animClr>
                                    <p:set>
                                      <p:cBhvr>
                                        <p:cTn id="36" dur="500" autoRev="1" fill="hold"/>
                                        <p:tgtEl>
                                          <p:spTgt spid="3">
                                            <p:txEl>
                                              <p:pRg st="4" end="4"/>
                                            </p:txEl>
                                          </p:spTgt>
                                        </p:tgtEl>
                                        <p:attrNameLst>
                                          <p:attrName>fill.type</p:attrName>
                                        </p:attrNameLst>
                                      </p:cBhvr>
                                      <p:to>
                                        <p:strVal val="solid"/>
                                      </p:to>
                                    </p:set>
                                    <p:set>
                                      <p:cBhvr>
                                        <p:cTn id="37" dur="500" autoRev="1" fill="hold"/>
                                        <p:tgtEl>
                                          <p:spTgt spid="3">
                                            <p:txEl>
                                              <p:pRg st="4" end="4"/>
                                            </p:txEl>
                                          </p:spTgt>
                                        </p:tgtEl>
                                        <p:attrNameLst>
                                          <p:attrName>fill.on</p:attrName>
                                        </p:attrNameLst>
                                      </p:cBhvr>
                                      <p:to>
                                        <p:strVal val="true"/>
                                      </p:to>
                                    </p:set>
                                  </p:childTnLst>
                                </p:cTn>
                              </p:par>
                              <p:par>
                                <p:cTn id="38" presetID="27" presetClass="emph" presetSubtype="0" fill="hold" grpId="1" nodeType="withEffect">
                                  <p:stCondLst>
                                    <p:cond delay="0"/>
                                  </p:stCondLst>
                                  <p:childTnLst>
                                    <p:animClr clrSpc="rgb" dir="cw">
                                      <p:cBhvr override="childStyle">
                                        <p:cTn id="39" dur="500" autoRev="1" fill="hold"/>
                                        <p:tgtEl>
                                          <p:spTgt spid="3">
                                            <p:txEl>
                                              <p:pRg st="5" end="5"/>
                                            </p:txEl>
                                          </p:spTgt>
                                        </p:tgtEl>
                                        <p:attrNameLst>
                                          <p:attrName>style.color</p:attrName>
                                        </p:attrNameLst>
                                      </p:cBhvr>
                                      <p:to>
                                        <a:schemeClr val="bg1"/>
                                      </p:to>
                                    </p:animClr>
                                    <p:animClr clrSpc="rgb" dir="cw">
                                      <p:cBhvr>
                                        <p:cTn id="40" dur="500" autoRev="1" fill="hold"/>
                                        <p:tgtEl>
                                          <p:spTgt spid="3">
                                            <p:txEl>
                                              <p:pRg st="5" end="5"/>
                                            </p:txEl>
                                          </p:spTgt>
                                        </p:tgtEl>
                                        <p:attrNameLst>
                                          <p:attrName>fillcolor</p:attrName>
                                        </p:attrNameLst>
                                      </p:cBhvr>
                                      <p:to>
                                        <a:schemeClr val="bg1"/>
                                      </p:to>
                                    </p:animClr>
                                    <p:set>
                                      <p:cBhvr>
                                        <p:cTn id="41" dur="500" autoRev="1" fill="hold"/>
                                        <p:tgtEl>
                                          <p:spTgt spid="3">
                                            <p:txEl>
                                              <p:pRg st="5" end="5"/>
                                            </p:txEl>
                                          </p:spTgt>
                                        </p:tgtEl>
                                        <p:attrNameLst>
                                          <p:attrName>fill.type</p:attrName>
                                        </p:attrNameLst>
                                      </p:cBhvr>
                                      <p:to>
                                        <p:strVal val="solid"/>
                                      </p:to>
                                    </p:set>
                                    <p:set>
                                      <p:cBhvr>
                                        <p:cTn id="42" dur="500" autoRev="1" fill="hold"/>
                                        <p:tgtEl>
                                          <p:spTgt spid="3">
                                            <p:txEl>
                                              <p:pRg st="5" end="5"/>
                                            </p:txEl>
                                          </p:spTgt>
                                        </p:tgtEl>
                                        <p:attrNameLst>
                                          <p:attrName>fill.on</p:attrName>
                                        </p:attrNameLst>
                                      </p:cBhvr>
                                      <p:to>
                                        <p:strVal val="true"/>
                                      </p:to>
                                    </p:set>
                                  </p:childTnLst>
                                </p:cTn>
                              </p:par>
                              <p:par>
                                <p:cTn id="43" presetID="27" presetClass="emph" presetSubtype="0" fill="hold" grpId="1" nodeType="withEffect">
                                  <p:stCondLst>
                                    <p:cond delay="0"/>
                                  </p:stCondLst>
                                  <p:childTnLst>
                                    <p:animClr clrSpc="rgb" dir="cw">
                                      <p:cBhvr override="childStyle">
                                        <p:cTn id="44" dur="500" autoRev="1" fill="hold"/>
                                        <p:tgtEl>
                                          <p:spTgt spid="3">
                                            <p:txEl>
                                              <p:pRg st="6" end="6"/>
                                            </p:txEl>
                                          </p:spTgt>
                                        </p:tgtEl>
                                        <p:attrNameLst>
                                          <p:attrName>style.color</p:attrName>
                                        </p:attrNameLst>
                                      </p:cBhvr>
                                      <p:to>
                                        <a:schemeClr val="bg1"/>
                                      </p:to>
                                    </p:animClr>
                                    <p:animClr clrSpc="rgb" dir="cw">
                                      <p:cBhvr>
                                        <p:cTn id="45" dur="500" autoRev="1" fill="hold"/>
                                        <p:tgtEl>
                                          <p:spTgt spid="3">
                                            <p:txEl>
                                              <p:pRg st="6" end="6"/>
                                            </p:txEl>
                                          </p:spTgt>
                                        </p:tgtEl>
                                        <p:attrNameLst>
                                          <p:attrName>fillcolor</p:attrName>
                                        </p:attrNameLst>
                                      </p:cBhvr>
                                      <p:to>
                                        <a:schemeClr val="bg1"/>
                                      </p:to>
                                    </p:animClr>
                                    <p:set>
                                      <p:cBhvr>
                                        <p:cTn id="46" dur="500" autoRev="1" fill="hold"/>
                                        <p:tgtEl>
                                          <p:spTgt spid="3">
                                            <p:txEl>
                                              <p:pRg st="6" end="6"/>
                                            </p:txEl>
                                          </p:spTgt>
                                        </p:tgtEl>
                                        <p:attrNameLst>
                                          <p:attrName>fill.type</p:attrName>
                                        </p:attrNameLst>
                                      </p:cBhvr>
                                      <p:to>
                                        <p:strVal val="solid"/>
                                      </p:to>
                                    </p:set>
                                    <p:set>
                                      <p:cBhvr>
                                        <p:cTn id="47" dur="500" autoRev="1" fill="hold"/>
                                        <p:tgtEl>
                                          <p:spTgt spid="3">
                                            <p:txEl>
                                              <p:pRg st="6" end="6"/>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uiExpand="1" build="p" animBg="1"/>
      <p:bldP spid="3" grpId="1"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blipFill>
            <a:blip r:embed="rId2" cstate="print"/>
            <a:tile tx="0" ty="0" sx="100000" sy="100000" flip="none" algn="tl"/>
          </a:blipFill>
        </p:spPr>
        <p:txBody>
          <a:bodyPr/>
          <a:lstStyle/>
          <a:p>
            <a:r>
              <a:rPr lang="ru-RU" b="1" dirty="0" smtClean="0">
                <a:solidFill>
                  <a:srgbClr val="C00000"/>
                </a:solidFill>
              </a:rPr>
              <a:t>4.Физкультминутка</a:t>
            </a:r>
            <a:endParaRPr lang="ru-RU" b="1" dirty="0">
              <a:solidFill>
                <a:srgbClr val="C00000"/>
              </a:solidFill>
            </a:endParaRPr>
          </a:p>
        </p:txBody>
      </p:sp>
      <p:sp>
        <p:nvSpPr>
          <p:cNvPr id="3" name="Содержимое 2"/>
          <p:cNvSpPr>
            <a:spLocks noGrp="1"/>
          </p:cNvSpPr>
          <p:nvPr>
            <p:ph idx="1"/>
          </p:nvPr>
        </p:nvSpPr>
        <p:spPr>
          <a:xfrm>
            <a:off x="0" y="1412776"/>
            <a:ext cx="9144000" cy="5445224"/>
          </a:xfrm>
          <a:blipFill>
            <a:blip r:embed="rId3" cstate="print"/>
            <a:tile tx="0" ty="0" sx="100000" sy="100000" flip="none" algn="tl"/>
          </a:blipFill>
        </p:spPr>
        <p:txBody>
          <a:bodyPr>
            <a:normAutofit/>
          </a:bodyPr>
          <a:lstStyle/>
          <a:p>
            <a:pPr>
              <a:buNone/>
            </a:pPr>
            <a:r>
              <a:rPr lang="ru-RU" sz="4400" b="1" i="1" dirty="0" smtClean="0"/>
              <a:t>   </a:t>
            </a:r>
            <a:r>
              <a:rPr lang="en-US" sz="4400" b="1" i="1" dirty="0" smtClean="0">
                <a:solidFill>
                  <a:srgbClr val="002060"/>
                </a:solidFill>
              </a:rPr>
              <a:t>Above, on the left and on the right,</a:t>
            </a:r>
            <a:endParaRPr lang="ru-RU" sz="4400" b="1" dirty="0" smtClean="0">
              <a:solidFill>
                <a:srgbClr val="002060"/>
              </a:solidFill>
            </a:endParaRPr>
          </a:p>
          <a:p>
            <a:pPr>
              <a:buNone/>
            </a:pPr>
            <a:r>
              <a:rPr lang="en-US" sz="4400" b="1" i="1" dirty="0" smtClean="0">
                <a:solidFill>
                  <a:srgbClr val="002060"/>
                </a:solidFill>
              </a:rPr>
              <a:t> </a:t>
            </a:r>
            <a:r>
              <a:rPr lang="ru-RU" sz="4400" b="1" i="1" dirty="0" smtClean="0">
                <a:solidFill>
                  <a:srgbClr val="002060"/>
                </a:solidFill>
              </a:rPr>
              <a:t>  </a:t>
            </a:r>
            <a:r>
              <a:rPr lang="en-US" sz="4400" b="1" i="1" dirty="0" smtClean="0">
                <a:solidFill>
                  <a:srgbClr val="002060"/>
                </a:solidFill>
              </a:rPr>
              <a:t>in front of and behind,</a:t>
            </a:r>
            <a:endParaRPr lang="ru-RU" sz="4400" b="1" dirty="0" smtClean="0">
              <a:solidFill>
                <a:srgbClr val="002060"/>
              </a:solidFill>
            </a:endParaRPr>
          </a:p>
          <a:p>
            <a:pPr>
              <a:buNone/>
            </a:pPr>
            <a:r>
              <a:rPr lang="ru-RU" sz="4400" b="1" i="1" dirty="0" smtClean="0">
                <a:solidFill>
                  <a:srgbClr val="002060"/>
                </a:solidFill>
              </a:rPr>
              <a:t>   </a:t>
            </a:r>
            <a:r>
              <a:rPr lang="en-US" sz="4400" b="1" i="1" dirty="0" smtClean="0">
                <a:solidFill>
                  <a:srgbClr val="002060"/>
                </a:solidFill>
              </a:rPr>
              <a:t>near, in and  under,</a:t>
            </a:r>
            <a:endParaRPr lang="ru-RU" sz="4400" b="1" dirty="0" smtClean="0">
              <a:solidFill>
                <a:srgbClr val="002060"/>
              </a:solidFill>
            </a:endParaRPr>
          </a:p>
          <a:p>
            <a:pPr>
              <a:buNone/>
            </a:pPr>
            <a:r>
              <a:rPr lang="en-US" sz="4400" b="1" i="1" dirty="0" smtClean="0">
                <a:solidFill>
                  <a:srgbClr val="002060"/>
                </a:solidFill>
              </a:rPr>
              <a:t> </a:t>
            </a:r>
            <a:r>
              <a:rPr lang="ru-RU" sz="4400" b="1" i="1" dirty="0" smtClean="0">
                <a:solidFill>
                  <a:srgbClr val="002060"/>
                </a:solidFill>
              </a:rPr>
              <a:t>  </a:t>
            </a:r>
            <a:r>
              <a:rPr lang="en-US" sz="4400" b="1" i="1" dirty="0" smtClean="0">
                <a:solidFill>
                  <a:srgbClr val="002060"/>
                </a:solidFill>
              </a:rPr>
              <a:t>in the middle and between </a:t>
            </a:r>
            <a:endParaRPr lang="ru-RU" sz="4400" b="1" i="1" dirty="0" smtClean="0">
              <a:solidFill>
                <a:srgbClr val="002060"/>
              </a:solidFill>
            </a:endParaRPr>
          </a:p>
          <a:p>
            <a:pPr>
              <a:buNone/>
            </a:pPr>
            <a:r>
              <a:rPr lang="en-US" i="1" dirty="0" smtClean="0"/>
              <a:t>(</a:t>
            </a:r>
            <a:r>
              <a:rPr lang="ru-RU" i="1" dirty="0" smtClean="0"/>
              <a:t>выполняют движения руками под музыку</a:t>
            </a:r>
            <a:r>
              <a:rPr lang="en-US" i="1" dirty="0" smtClean="0"/>
              <a:t>)</a:t>
            </a:r>
            <a:endParaRPr lang="ru-RU" dirty="0" smtClean="0"/>
          </a:p>
          <a:p>
            <a:pPr>
              <a:buNone/>
            </a:pPr>
            <a:r>
              <a:rPr lang="en-US" i="1" dirty="0" smtClean="0"/>
              <a:t> </a:t>
            </a:r>
            <a:endParaRPr lang="ru-RU" dirty="0" smtClean="0"/>
          </a:p>
          <a:p>
            <a:pPr>
              <a:buNone/>
            </a:pPr>
            <a:endParaRPr lang="ru-RU"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left)">
                                      <p:cBhvr>
                                        <p:cTn id="10" dur="500"/>
                                        <p:tgtEl>
                                          <p:spTgt spid="3">
                                            <p:txEl>
                                              <p:pRg st="0" end="0"/>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left)">
                                      <p:cBhvr>
                                        <p:cTn id="13" dur="500"/>
                                        <p:tgtEl>
                                          <p:spTgt spid="3">
                                            <p:txEl>
                                              <p:pRg st="1" end="1"/>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par>
                                <p:cTn id="20" presetID="22" presetClass="entr" presetSubtype="8"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left)">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
            <a:ext cx="9144000" cy="2636911"/>
          </a:xfrm>
          <a:blipFill>
            <a:blip r:embed="rId2" cstate="print"/>
            <a:tile tx="0" ty="0" sx="100000" sy="100000" flip="none" algn="tl"/>
          </a:blipFill>
        </p:spPr>
        <p:txBody>
          <a:bodyPr>
            <a:noAutofit/>
          </a:bodyPr>
          <a:lstStyle/>
          <a:p>
            <a:pPr algn="l"/>
            <a:r>
              <a:rPr lang="ru-RU" sz="2400" b="1" i="1" dirty="0" smtClean="0">
                <a:solidFill>
                  <a:srgbClr val="C00000"/>
                </a:solidFill>
              </a:rPr>
              <a:t/>
            </a:r>
            <a:br>
              <a:rPr lang="ru-RU" sz="2400" b="1" i="1" dirty="0" smtClean="0">
                <a:solidFill>
                  <a:srgbClr val="C00000"/>
                </a:solidFill>
              </a:rPr>
            </a:br>
            <a:r>
              <a:rPr lang="ru-RU" sz="2400" b="1" i="1" dirty="0" smtClean="0">
                <a:solidFill>
                  <a:srgbClr val="C00000"/>
                </a:solidFill>
              </a:rPr>
              <a:t>5. Развитие навыков  чтения с полным пониманием.  </a:t>
            </a:r>
            <a:r>
              <a:rPr lang="ru-RU" sz="2400" b="1" dirty="0" smtClean="0"/>
              <a:t/>
            </a:r>
            <a:br>
              <a:rPr lang="ru-RU" sz="2400" b="1" dirty="0" smtClean="0"/>
            </a:br>
            <a:r>
              <a:rPr lang="ru-RU" sz="2400" b="1" dirty="0" smtClean="0"/>
              <a:t>    </a:t>
            </a:r>
            <a:r>
              <a:rPr lang="en-US" sz="2400" b="1" dirty="0" smtClean="0"/>
              <a:t>You have got a cosy room, it’s nice.  But Alec lived in a small house in the country, but not long  ago his family moved to a new flat in Moscow.  Let’s read the text and say when the family left for Moscow.    Exercise 14, p 101.  </a:t>
            </a:r>
            <a:r>
              <a:rPr lang="ru-RU" sz="2400" b="1" dirty="0" smtClean="0"/>
              <a:t/>
            </a:r>
            <a:br>
              <a:rPr lang="ru-RU" sz="2400" b="1" dirty="0" smtClean="0"/>
            </a:br>
            <a:r>
              <a:rPr lang="en-US" sz="2400" b="1" dirty="0" smtClean="0"/>
              <a:t>And now read the following statements and if you think they are wrong, correct them .Exercise 15 p.101</a:t>
            </a:r>
            <a:r>
              <a:rPr lang="ru-RU" sz="2400" b="1" i="1" dirty="0" smtClean="0"/>
              <a:t/>
            </a:r>
            <a:br>
              <a:rPr lang="ru-RU" sz="2400" b="1" i="1" dirty="0" smtClean="0"/>
            </a:br>
            <a:endParaRPr lang="ru-RU" sz="2400" b="1" dirty="0"/>
          </a:p>
        </p:txBody>
      </p:sp>
      <p:sp>
        <p:nvSpPr>
          <p:cNvPr id="3" name="Подзаголовок 2"/>
          <p:cNvSpPr>
            <a:spLocks noGrp="1"/>
          </p:cNvSpPr>
          <p:nvPr>
            <p:ph type="subTitle" idx="1"/>
          </p:nvPr>
        </p:nvSpPr>
        <p:spPr>
          <a:xfrm>
            <a:off x="0" y="2708920"/>
            <a:ext cx="9144000" cy="4149080"/>
          </a:xfrm>
          <a:blipFill>
            <a:blip r:embed="rId3" cstate="print"/>
            <a:tile tx="0" ty="0" sx="100000" sy="100000" flip="none" algn="tl"/>
          </a:blipFill>
        </p:spPr>
        <p:txBody>
          <a:bodyPr/>
          <a:lstStyle/>
          <a:p>
            <a:endParaRPr lang="ru-RU" dirty="0"/>
          </a:p>
        </p:txBody>
      </p:sp>
      <p:pic>
        <p:nvPicPr>
          <p:cNvPr id="4" name="Рисунок 3" descr="1-комнатная квартира посуточно Красноярск, Ломоносова 10: Фотография 1"/>
          <p:cNvPicPr/>
          <p:nvPr/>
        </p:nvPicPr>
        <p:blipFill>
          <a:blip r:embed="rId4" cstate="print"/>
          <a:srcRect/>
          <a:stretch>
            <a:fillRect/>
          </a:stretch>
        </p:blipFill>
        <p:spPr bwMode="auto">
          <a:xfrm>
            <a:off x="1403648" y="2852936"/>
            <a:ext cx="6048672" cy="3816424"/>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988840"/>
          </a:xfrm>
          <a:blipFill>
            <a:blip r:embed="rId2" cstate="print"/>
            <a:tile tx="0" ty="0" sx="100000" sy="100000" flip="none" algn="tl"/>
          </a:blipFill>
        </p:spPr>
        <p:txBody>
          <a:bodyPr>
            <a:noAutofit/>
          </a:bodyPr>
          <a:lstStyle/>
          <a:p>
            <a:r>
              <a:rPr lang="ru-RU" sz="2400" b="1" i="1" dirty="0" smtClean="0"/>
              <a:t>6. Формирование навыков аудирования</a:t>
            </a:r>
            <a:br>
              <a:rPr lang="ru-RU" sz="2400" b="1" i="1" dirty="0" smtClean="0"/>
            </a:br>
            <a:r>
              <a:rPr lang="en-US" sz="2400" b="1" i="1" dirty="0" smtClean="0"/>
              <a:t>I also have a new flat and a room of my own. My room is cosy and I’d like to tell you about my room.  You have a lot of different furniture on your tables. Listen to me and choose the furniture I have in my room. Be very attentive</a:t>
            </a:r>
            <a:endParaRPr lang="ru-RU" sz="2400" i="1" dirty="0"/>
          </a:p>
        </p:txBody>
      </p:sp>
      <p:sp>
        <p:nvSpPr>
          <p:cNvPr id="3" name="Содержимое 2"/>
          <p:cNvSpPr>
            <a:spLocks noGrp="1"/>
          </p:cNvSpPr>
          <p:nvPr>
            <p:ph idx="1"/>
          </p:nvPr>
        </p:nvSpPr>
        <p:spPr>
          <a:xfrm>
            <a:off x="0" y="1988840"/>
            <a:ext cx="9144000" cy="4869160"/>
          </a:xfrm>
          <a:blipFill>
            <a:blip r:embed="rId3" cstate="print"/>
            <a:tile tx="0" ty="0" sx="100000" sy="100000" flip="none" algn="tl"/>
          </a:blipFill>
        </p:spPr>
        <p:txBody>
          <a:bodyPr>
            <a:normAutofit lnSpcReduction="10000"/>
          </a:bodyPr>
          <a:lstStyle/>
          <a:p>
            <a:r>
              <a:rPr lang="ru-RU" b="1" dirty="0" smtClean="0">
                <a:solidFill>
                  <a:srgbClr val="002060"/>
                </a:solidFill>
              </a:rPr>
              <a:t> </a:t>
            </a:r>
            <a:r>
              <a:rPr lang="en-US" b="1" i="1" dirty="0" smtClean="0">
                <a:solidFill>
                  <a:srgbClr val="002060"/>
                </a:solidFill>
              </a:rPr>
              <a:t>Last year we moved into a new flat. It has got three rooms but it is not very large. I have the room of my own. It is not large but it is bright and warm.  I have a small table and a chair in my room. There is a sofa and a comfortable armchair there.  I often sit in the armchair and read books. I have got a TV-set but I haven’t got a computer in the room.  There is a wardrobe and a mirror in my room. Of course, there is no fridge and stove in my room. They are in the kitchen. </a:t>
            </a:r>
            <a:endParaRPr lang="ru-RU" b="1" dirty="0">
              <a:solidFill>
                <a:srgbClr val="002060"/>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a:blipFill>
            <a:blip r:embed="rId2" cstate="print"/>
            <a:tile tx="0" ty="0" sx="100000" sy="100000" flip="none" algn="tl"/>
          </a:blipFill>
        </p:spPr>
        <p:txBody>
          <a:bodyPr>
            <a:noAutofit/>
          </a:bodyPr>
          <a:lstStyle/>
          <a:p>
            <a:pPr algn="l"/>
            <a:r>
              <a:rPr lang="en-US" sz="3600" b="1" dirty="0" smtClean="0">
                <a:solidFill>
                  <a:srgbClr val="C00000"/>
                </a:solidFill>
              </a:rPr>
              <a:t>III 1. </a:t>
            </a:r>
            <a:r>
              <a:rPr lang="ru-RU" sz="3600" b="1" dirty="0" smtClean="0">
                <a:solidFill>
                  <a:srgbClr val="C00000"/>
                </a:solidFill>
              </a:rPr>
              <a:t>Подведение итогов</a:t>
            </a:r>
            <a:r>
              <a:rPr lang="en-US" sz="3600" b="1" dirty="0" smtClean="0">
                <a:solidFill>
                  <a:srgbClr val="C00000"/>
                </a:solidFill>
              </a:rPr>
              <a:t>. </a:t>
            </a:r>
            <a:r>
              <a:rPr lang="ru-RU" sz="3600" b="1" dirty="0" smtClean="0">
                <a:solidFill>
                  <a:srgbClr val="C00000"/>
                </a:solidFill>
              </a:rPr>
              <a:t/>
            </a:r>
            <a:br>
              <a:rPr lang="ru-RU" sz="3600" b="1" dirty="0" smtClean="0">
                <a:solidFill>
                  <a:srgbClr val="C00000"/>
                </a:solidFill>
              </a:rPr>
            </a:br>
            <a:r>
              <a:rPr lang="ru-RU" sz="3600" b="1" dirty="0" smtClean="0">
                <a:solidFill>
                  <a:srgbClr val="C00000"/>
                </a:solidFill>
              </a:rPr>
              <a:t> </a:t>
            </a:r>
            <a:r>
              <a:rPr lang="ru-RU" sz="3600" b="1" dirty="0" smtClean="0"/>
              <a:t/>
            </a:r>
            <a:br>
              <a:rPr lang="ru-RU" sz="3600" b="1" dirty="0" smtClean="0"/>
            </a:br>
            <a:r>
              <a:rPr lang="en-US" sz="3600" b="1" i="1" dirty="0" smtClean="0">
                <a:solidFill>
                  <a:srgbClr val="002060"/>
                </a:solidFill>
              </a:rPr>
              <a:t>1. </a:t>
            </a:r>
            <a:r>
              <a:rPr lang="ru-RU" sz="3600" b="1" i="1" dirty="0" smtClean="0">
                <a:solidFill>
                  <a:srgbClr val="002060"/>
                </a:solidFill>
              </a:rPr>
              <a:t>Рефлексия</a:t>
            </a:r>
            <a:r>
              <a:rPr lang="ru-RU" sz="3600" b="1" dirty="0" smtClean="0">
                <a:solidFill>
                  <a:srgbClr val="002060"/>
                </a:solidFill>
              </a:rPr>
              <a:t> </a:t>
            </a:r>
            <a:r>
              <a:rPr lang="en-US" sz="3600" b="1" dirty="0" smtClean="0"/>
              <a:t>You worked hard , thank you. Let’s review what  we did  in the lesson? . Now listen to your marks.  </a:t>
            </a:r>
            <a:r>
              <a:rPr lang="ru-RU" sz="3600" b="1" dirty="0" smtClean="0"/>
              <a:t>(оценки за описание квартиры Ника и своей квартиры ставятся сразу, можно также сразу поставить оценки за </a:t>
            </a:r>
            <a:r>
              <a:rPr lang="ru-RU" sz="3600" b="1" dirty="0" smtClean="0"/>
              <a:t>аудирование</a:t>
            </a:r>
            <a:r>
              <a:rPr lang="ru-RU" sz="3600" b="1" dirty="0" smtClean="0"/>
              <a:t>)</a:t>
            </a:r>
            <a:br>
              <a:rPr lang="ru-RU" sz="3600" b="1" dirty="0" smtClean="0"/>
            </a:br>
            <a:r>
              <a:rPr lang="en-US" sz="3600" b="1" i="1" dirty="0" smtClean="0">
                <a:solidFill>
                  <a:srgbClr val="002060"/>
                </a:solidFill>
              </a:rPr>
              <a:t>2. </a:t>
            </a:r>
            <a:r>
              <a:rPr lang="ru-RU" sz="3600" b="1" i="1" dirty="0" smtClean="0">
                <a:solidFill>
                  <a:srgbClr val="002060"/>
                </a:solidFill>
              </a:rPr>
              <a:t>Домашнее задание</a:t>
            </a:r>
            <a:r>
              <a:rPr lang="en-US" sz="3600" b="1" i="1" dirty="0" smtClean="0">
                <a:solidFill>
                  <a:srgbClr val="002060"/>
                </a:solidFill>
              </a:rPr>
              <a:t>.</a:t>
            </a:r>
            <a:r>
              <a:rPr lang="ru-RU" sz="3600" b="1" dirty="0" smtClean="0"/>
              <a:t/>
            </a:r>
            <a:br>
              <a:rPr lang="ru-RU" sz="3600" b="1" dirty="0" smtClean="0"/>
            </a:br>
            <a:r>
              <a:rPr lang="en-US" sz="3600" b="1" dirty="0" smtClean="0"/>
              <a:t> Exercise</a:t>
            </a:r>
            <a:r>
              <a:rPr lang="ru-RU" sz="3600" b="1" dirty="0" smtClean="0"/>
              <a:t>16, </a:t>
            </a:r>
            <a:r>
              <a:rPr lang="en-US" sz="3600" b="1" dirty="0" smtClean="0"/>
              <a:t>p</a:t>
            </a:r>
            <a:r>
              <a:rPr lang="ru-RU" sz="3600" b="1" dirty="0" smtClean="0"/>
              <a:t>.102  1ряд  1задание, 2 ряд – 2задание, 3 ряд- 3 задание	</a:t>
            </a:r>
            <a:br>
              <a:rPr lang="ru-RU" sz="3600" b="1" dirty="0" smtClean="0"/>
            </a:br>
            <a:r>
              <a:rPr lang="ru-RU" sz="3600" b="1" dirty="0" smtClean="0"/>
              <a:t> </a:t>
            </a:r>
            <a:r>
              <a:rPr lang="ru-RU" sz="2000" dirty="0" smtClean="0"/>
              <a:t/>
            </a:r>
            <a:br>
              <a:rPr lang="ru-RU" sz="2000" dirty="0" smtClean="0"/>
            </a:br>
            <a:endParaRPr lang="ru-RU" sz="20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0" y="0"/>
            <a:ext cx="9144000" cy="6858000"/>
          </a:xfrm>
        </p:spPr>
        <p:txBody>
          <a:bodyPr>
            <a:normAutofit fontScale="90000"/>
          </a:bodyPr>
          <a:lstStyle/>
          <a:p>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endParaRPr lang="ru-RU" dirty="0"/>
          </a:p>
        </p:txBody>
      </p:sp>
      <p:sp>
        <p:nvSpPr>
          <p:cNvPr id="1025" name="Rectangle 1"/>
          <p:cNvSpPr>
            <a:spLocks noChangeArrowheads="1"/>
          </p:cNvSpPr>
          <p:nvPr/>
        </p:nvSpPr>
        <p:spPr bwMode="auto">
          <a:xfrm>
            <a:off x="0" y="-511981"/>
            <a:ext cx="9144000" cy="7417415"/>
          </a:xfrm>
          <a:prstGeom prst="rect">
            <a:avLst/>
          </a:prstGeom>
          <a:blipFill>
            <a:blip r:embed="rId2" cstate="print"/>
            <a:tile tx="0" ty="0" sx="100000" sy="100000" flip="none" algn="tl"/>
          </a:blip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tab pos="552450" algn="l"/>
              </a:tabLst>
            </a:pPr>
            <a:r>
              <a:rPr kumimoji="0" lang="ru-RU"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Тип урока: </a:t>
            </a:r>
            <a:r>
              <a:rPr kumimoji="0" lang="ru-RU"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комбинированный речевой</a:t>
            </a:r>
            <a:endParaRPr kumimoji="0" lang="ru-RU"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52450" algn="l"/>
              </a:tabLst>
            </a:pPr>
            <a:r>
              <a:rPr kumimoji="0" lang="ru-RU"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Тема</a:t>
            </a:r>
            <a:r>
              <a:rPr kumimoji="0" lang="en-US"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 </a:t>
            </a:r>
            <a:r>
              <a:rPr kumimoji="0" lang="en-US" sz="28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PLACE WE LIVE IN</a:t>
            </a:r>
            <a:endParaRPr kumimoji="0" lang="ru-RU"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52450" algn="l"/>
              </a:tabLst>
            </a:pPr>
            <a:r>
              <a:rPr kumimoji="0" lang="ru-RU" sz="2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Подтема: </a:t>
            </a:r>
            <a:r>
              <a:rPr kumimoji="0" lang="en-US" sz="28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OUR FLAT</a:t>
            </a:r>
            <a:endParaRPr kumimoji="0" lang="ru-RU"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52450" algn="l"/>
              </a:tabLst>
            </a:pPr>
            <a:r>
              <a:rPr kumimoji="0" lang="ru-RU" sz="2800" b="1" i="0" u="none" strike="noStrike" cap="none" normalizeH="0" baseline="0" dirty="0" smtClean="0">
                <a:ln>
                  <a:noFill/>
                </a:ln>
                <a:solidFill>
                  <a:schemeClr val="tx2"/>
                </a:solidFill>
                <a:effectLst/>
                <a:latin typeface="Times New Roman" pitchFamily="18" charset="0"/>
                <a:ea typeface="Times New Roman" pitchFamily="18" charset="0"/>
                <a:cs typeface="Times New Roman" pitchFamily="18" charset="0"/>
              </a:rPr>
              <a:t>К этому уроку учащиеся </a:t>
            </a:r>
            <a:endParaRPr kumimoji="0" lang="ru-RU" sz="2800" b="1" i="0" u="none" strike="noStrike" cap="none" normalizeH="0" baseline="0" dirty="0" smtClean="0">
              <a:ln>
                <a:noFill/>
              </a:ln>
              <a:solidFill>
                <a:schemeClr val="tx2"/>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52450" algn="l"/>
              </a:tabLst>
            </a:pPr>
            <a:r>
              <a:rPr kumimoji="0" lang="ru-RU" sz="2800" b="1" i="1" u="none" strike="noStrike" cap="none" normalizeH="0" baseline="0" dirty="0" smtClean="0">
                <a:ln>
                  <a:noFill/>
                </a:ln>
                <a:solidFill>
                  <a:schemeClr val="tx2"/>
                </a:solidFill>
                <a:effectLst/>
                <a:latin typeface="Times New Roman" pitchFamily="18" charset="0"/>
                <a:ea typeface="Times New Roman" pitchFamily="18" charset="0"/>
                <a:cs typeface="Times New Roman" pitchFamily="18" charset="0"/>
              </a:rPr>
              <a:t>- познакомились и отработали:</a:t>
            </a:r>
            <a:endParaRPr kumimoji="0" lang="ru-RU" sz="2800" b="1" i="0" u="none" strike="noStrike" cap="none" normalizeH="0" baseline="0" dirty="0" smtClean="0">
              <a:ln>
                <a:noFill/>
              </a:ln>
              <a:solidFill>
                <a:schemeClr val="tx2"/>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552450" algn="l"/>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Лексику, необходимую для обсуждения темы «</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Our Flat</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552450" algn="l"/>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Грамматические явления:</a:t>
            </a:r>
            <a:endParaRPr kumimoji="0" lang="ru-RU"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52450" algn="l"/>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оборот</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there is…,          there are…</a:t>
            </a:r>
            <a:endParaRPr kumimoji="0" lang="ru-RU"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52450" algn="l"/>
              </a:tabLst>
            </a:pPr>
            <a:r>
              <a:rPr kumimoji="0" lang="ru-RU" sz="2800" b="1" i="1" u="none" strike="noStrike" cap="none" normalizeH="0" baseline="0" dirty="0" smtClean="0">
                <a:ln>
                  <a:noFill/>
                </a:ln>
                <a:solidFill>
                  <a:schemeClr val="tx2"/>
                </a:solidFill>
                <a:effectLst/>
                <a:latin typeface="Times New Roman" pitchFamily="18" charset="0"/>
                <a:ea typeface="Times New Roman" pitchFamily="18" charset="0"/>
                <a:cs typeface="Times New Roman" pitchFamily="18" charset="0"/>
              </a:rPr>
              <a:t>- научились обсуждать:</a:t>
            </a:r>
            <a:endParaRPr kumimoji="0" lang="ru-RU" sz="2800" b="1" i="0" u="none" strike="noStrike" cap="none" normalizeH="0" baseline="0" dirty="0" smtClean="0">
              <a:ln>
                <a:noFill/>
              </a:ln>
              <a:solidFill>
                <a:schemeClr val="tx2"/>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52450" algn="l"/>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место, где они живут (свой город);</a:t>
            </a:r>
            <a:endParaRPr kumimoji="0" lang="ru-RU"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52450" algn="l"/>
              </a:tabLst>
            </a:pPr>
            <a:r>
              <a:rPr kumimoji="0" lang="ru-RU" sz="2800" b="1" i="1" u="none" strike="noStrike" cap="none" normalizeH="0" baseline="0" dirty="0" smtClean="0">
                <a:ln>
                  <a:noFill/>
                </a:ln>
                <a:solidFill>
                  <a:schemeClr val="tx2"/>
                </a:solidFill>
                <a:effectLst/>
                <a:latin typeface="Times New Roman" pitchFamily="18" charset="0"/>
                <a:ea typeface="Times New Roman" pitchFamily="18" charset="0"/>
                <a:cs typeface="Times New Roman" pitchFamily="18" charset="0"/>
              </a:rPr>
              <a:t>- овладели навыками</a:t>
            </a:r>
            <a:endParaRPr kumimoji="0" lang="ru-RU" sz="2800" b="1" i="0" u="none" strike="noStrike" cap="none" normalizeH="0" baseline="0" dirty="0" smtClean="0">
              <a:ln>
                <a:noFill/>
              </a:ln>
              <a:solidFill>
                <a:schemeClr val="tx2"/>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52450" algn="l"/>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правильного использования оборота </a:t>
            </a:r>
            <a:r>
              <a:rPr kumimoji="0" lang="en-US"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there is</a:t>
            </a:r>
            <a:r>
              <a:rPr kumimoji="0" lang="ru-RU"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there are</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при описании своего города </a:t>
            </a:r>
            <a:endParaRPr kumimoji="0" lang="ru-RU"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52450" algn="l"/>
              </a:tabLst>
            </a:pP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2)употребления неопределенного артикля </a:t>
            </a:r>
            <a:r>
              <a:rPr kumimoji="0" lang="en-US"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a:t>
            </a:r>
            <a:r>
              <a:rPr kumimoji="0" lang="ru-RU"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a:t>
            </a:r>
            <a:r>
              <a:rPr kumimoji="0" lang="ru-RU"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 оборотом </a:t>
            </a:r>
            <a:r>
              <a:rPr kumimoji="0" lang="en-US"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there is</a:t>
            </a:r>
            <a:r>
              <a:rPr kumimoji="0" lang="ru-RU"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 исчисляемыми существительными;</a:t>
            </a:r>
            <a:endParaRPr kumimoji="0" lang="ru-RU"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Effect transition="in" filter="wipe(down)">
                                      <p:cBhvr>
                                        <p:cTn id="7" dur="500"/>
                                        <p:tgtEl>
                                          <p:spTgt spid="1025">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1025">
                                            <p:txEl>
                                              <p:pRg st="1" end="1"/>
                                            </p:txEl>
                                          </p:spTgt>
                                        </p:tgtEl>
                                        <p:attrNameLst>
                                          <p:attrName>style.visibility</p:attrName>
                                        </p:attrNameLst>
                                      </p:cBhvr>
                                      <p:to>
                                        <p:strVal val="visible"/>
                                      </p:to>
                                    </p:set>
                                    <p:animEffect transition="in" filter="wipe(down)">
                                      <p:cBhvr>
                                        <p:cTn id="10" dur="500"/>
                                        <p:tgtEl>
                                          <p:spTgt spid="1025">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1025">
                                            <p:txEl>
                                              <p:pRg st="2" end="2"/>
                                            </p:txEl>
                                          </p:spTgt>
                                        </p:tgtEl>
                                        <p:attrNameLst>
                                          <p:attrName>style.visibility</p:attrName>
                                        </p:attrNameLst>
                                      </p:cBhvr>
                                      <p:to>
                                        <p:strVal val="visible"/>
                                      </p:to>
                                    </p:set>
                                    <p:animEffect transition="in" filter="wipe(down)">
                                      <p:cBhvr>
                                        <p:cTn id="13" dur="500"/>
                                        <p:tgtEl>
                                          <p:spTgt spid="1025">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1025">
                                            <p:txEl>
                                              <p:pRg st="3" end="3"/>
                                            </p:txEl>
                                          </p:spTgt>
                                        </p:tgtEl>
                                        <p:attrNameLst>
                                          <p:attrName>style.visibility</p:attrName>
                                        </p:attrNameLst>
                                      </p:cBhvr>
                                      <p:to>
                                        <p:strVal val="visible"/>
                                      </p:to>
                                    </p:set>
                                    <p:animEffect transition="in" filter="wipe(down)">
                                      <p:cBhvr>
                                        <p:cTn id="16" dur="500"/>
                                        <p:tgtEl>
                                          <p:spTgt spid="1025">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1025">
                                            <p:txEl>
                                              <p:pRg st="4" end="4"/>
                                            </p:txEl>
                                          </p:spTgt>
                                        </p:tgtEl>
                                        <p:attrNameLst>
                                          <p:attrName>style.visibility</p:attrName>
                                        </p:attrNameLst>
                                      </p:cBhvr>
                                      <p:to>
                                        <p:strVal val="visible"/>
                                      </p:to>
                                    </p:set>
                                    <p:animEffect transition="in" filter="wipe(down)">
                                      <p:cBhvr>
                                        <p:cTn id="19" dur="500"/>
                                        <p:tgtEl>
                                          <p:spTgt spid="1025">
                                            <p:txEl>
                                              <p:pRg st="4" end="4"/>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1025">
                                            <p:txEl>
                                              <p:pRg st="5" end="5"/>
                                            </p:txEl>
                                          </p:spTgt>
                                        </p:tgtEl>
                                        <p:attrNameLst>
                                          <p:attrName>style.visibility</p:attrName>
                                        </p:attrNameLst>
                                      </p:cBhvr>
                                      <p:to>
                                        <p:strVal val="visible"/>
                                      </p:to>
                                    </p:set>
                                    <p:animEffect transition="in" filter="wipe(down)">
                                      <p:cBhvr>
                                        <p:cTn id="22" dur="500"/>
                                        <p:tgtEl>
                                          <p:spTgt spid="1025">
                                            <p:txEl>
                                              <p:pRg st="5" end="5"/>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1025">
                                            <p:txEl>
                                              <p:pRg st="6" end="6"/>
                                            </p:txEl>
                                          </p:spTgt>
                                        </p:tgtEl>
                                        <p:attrNameLst>
                                          <p:attrName>style.visibility</p:attrName>
                                        </p:attrNameLst>
                                      </p:cBhvr>
                                      <p:to>
                                        <p:strVal val="visible"/>
                                      </p:to>
                                    </p:set>
                                    <p:animEffect transition="in" filter="wipe(down)">
                                      <p:cBhvr>
                                        <p:cTn id="25" dur="500"/>
                                        <p:tgtEl>
                                          <p:spTgt spid="1025">
                                            <p:txEl>
                                              <p:pRg st="6" end="6"/>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1025">
                                            <p:txEl>
                                              <p:pRg st="7" end="7"/>
                                            </p:txEl>
                                          </p:spTgt>
                                        </p:tgtEl>
                                        <p:attrNameLst>
                                          <p:attrName>style.visibility</p:attrName>
                                        </p:attrNameLst>
                                      </p:cBhvr>
                                      <p:to>
                                        <p:strVal val="visible"/>
                                      </p:to>
                                    </p:set>
                                    <p:animEffect transition="in" filter="wipe(down)">
                                      <p:cBhvr>
                                        <p:cTn id="28" dur="500"/>
                                        <p:tgtEl>
                                          <p:spTgt spid="1025">
                                            <p:txEl>
                                              <p:pRg st="7" end="7"/>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1025">
                                            <p:txEl>
                                              <p:pRg st="8" end="8"/>
                                            </p:txEl>
                                          </p:spTgt>
                                        </p:tgtEl>
                                        <p:attrNameLst>
                                          <p:attrName>style.visibility</p:attrName>
                                        </p:attrNameLst>
                                      </p:cBhvr>
                                      <p:to>
                                        <p:strVal val="visible"/>
                                      </p:to>
                                    </p:set>
                                    <p:animEffect transition="in" filter="wipe(down)">
                                      <p:cBhvr>
                                        <p:cTn id="31" dur="500"/>
                                        <p:tgtEl>
                                          <p:spTgt spid="1025">
                                            <p:txEl>
                                              <p:pRg st="8" end="8"/>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1025">
                                            <p:txEl>
                                              <p:pRg st="9" end="9"/>
                                            </p:txEl>
                                          </p:spTgt>
                                        </p:tgtEl>
                                        <p:attrNameLst>
                                          <p:attrName>style.visibility</p:attrName>
                                        </p:attrNameLst>
                                      </p:cBhvr>
                                      <p:to>
                                        <p:strVal val="visible"/>
                                      </p:to>
                                    </p:set>
                                    <p:animEffect transition="in" filter="wipe(down)">
                                      <p:cBhvr>
                                        <p:cTn id="34" dur="500"/>
                                        <p:tgtEl>
                                          <p:spTgt spid="1025">
                                            <p:txEl>
                                              <p:pRg st="9" end="9"/>
                                            </p:txEl>
                                          </p:spTgt>
                                        </p:tgtEl>
                                      </p:cBhvr>
                                    </p:animEffect>
                                  </p:childTnLst>
                                </p:cTn>
                              </p:par>
                              <p:par>
                                <p:cTn id="35" presetID="22" presetClass="entr" presetSubtype="4" fill="hold" nodeType="withEffect">
                                  <p:stCondLst>
                                    <p:cond delay="0"/>
                                  </p:stCondLst>
                                  <p:childTnLst>
                                    <p:set>
                                      <p:cBhvr>
                                        <p:cTn id="36" dur="1" fill="hold">
                                          <p:stCondLst>
                                            <p:cond delay="0"/>
                                          </p:stCondLst>
                                        </p:cTn>
                                        <p:tgtEl>
                                          <p:spTgt spid="1025">
                                            <p:txEl>
                                              <p:pRg st="10" end="10"/>
                                            </p:txEl>
                                          </p:spTgt>
                                        </p:tgtEl>
                                        <p:attrNameLst>
                                          <p:attrName>style.visibility</p:attrName>
                                        </p:attrNameLst>
                                      </p:cBhvr>
                                      <p:to>
                                        <p:strVal val="visible"/>
                                      </p:to>
                                    </p:set>
                                    <p:animEffect transition="in" filter="wipe(down)">
                                      <p:cBhvr>
                                        <p:cTn id="37" dur="500"/>
                                        <p:tgtEl>
                                          <p:spTgt spid="1025">
                                            <p:txEl>
                                              <p:pRg st="10" end="10"/>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1025">
                                            <p:txEl>
                                              <p:pRg st="11" end="11"/>
                                            </p:txEl>
                                          </p:spTgt>
                                        </p:tgtEl>
                                        <p:attrNameLst>
                                          <p:attrName>style.visibility</p:attrName>
                                        </p:attrNameLst>
                                      </p:cBhvr>
                                      <p:to>
                                        <p:strVal val="visible"/>
                                      </p:to>
                                    </p:set>
                                    <p:animEffect transition="in" filter="wipe(down)">
                                      <p:cBhvr>
                                        <p:cTn id="40" dur="500"/>
                                        <p:tgtEl>
                                          <p:spTgt spid="1025">
                                            <p:txEl>
                                              <p:pRg st="11" end="11"/>
                                            </p:txEl>
                                          </p:spTgt>
                                        </p:tgtEl>
                                      </p:cBhvr>
                                    </p:animEffect>
                                  </p:childTnLst>
                                </p:cTn>
                              </p:par>
                              <p:par>
                                <p:cTn id="41" presetID="22" presetClass="entr" presetSubtype="4" fill="hold" nodeType="withEffect">
                                  <p:stCondLst>
                                    <p:cond delay="0"/>
                                  </p:stCondLst>
                                  <p:childTnLst>
                                    <p:set>
                                      <p:cBhvr>
                                        <p:cTn id="42" dur="1" fill="hold">
                                          <p:stCondLst>
                                            <p:cond delay="0"/>
                                          </p:stCondLst>
                                        </p:cTn>
                                        <p:tgtEl>
                                          <p:spTgt spid="1025">
                                            <p:txEl>
                                              <p:pRg st="12" end="12"/>
                                            </p:txEl>
                                          </p:spTgt>
                                        </p:tgtEl>
                                        <p:attrNameLst>
                                          <p:attrName>style.visibility</p:attrName>
                                        </p:attrNameLst>
                                      </p:cBhvr>
                                      <p:to>
                                        <p:strVal val="visible"/>
                                      </p:to>
                                    </p:set>
                                    <p:animEffect transition="in" filter="wipe(down)">
                                      <p:cBhvr>
                                        <p:cTn id="43" dur="500"/>
                                        <p:tgtEl>
                                          <p:spTgt spid="102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a:blipFill>
            <a:blip r:embed="rId2" cstate="print"/>
            <a:tile tx="0" ty="0" sx="100000" sy="100000" flip="none" algn="tl"/>
          </a:blipFill>
        </p:spPr>
        <p:txBody>
          <a:bodyPr>
            <a:noAutofit/>
          </a:bodyPr>
          <a:lstStyle/>
          <a:p>
            <a:pPr algn="l"/>
            <a:r>
              <a:rPr lang="ru-RU" sz="2400" b="1" dirty="0" smtClean="0">
                <a:solidFill>
                  <a:srgbClr val="C00000"/>
                </a:solidFill>
              </a:rPr>
              <a:t/>
            </a:r>
            <a:br>
              <a:rPr lang="ru-RU" sz="2400" b="1" dirty="0" smtClean="0">
                <a:solidFill>
                  <a:srgbClr val="C00000"/>
                </a:solidFill>
              </a:rPr>
            </a:br>
            <a:r>
              <a:rPr lang="ru-RU" sz="2400" b="1" dirty="0" smtClean="0">
                <a:solidFill>
                  <a:srgbClr val="C00000"/>
                </a:solidFill>
              </a:rPr>
              <a:t>Цель </a:t>
            </a:r>
            <a:r>
              <a:rPr lang="ru-RU" sz="2400" b="1" dirty="0" smtClean="0">
                <a:solidFill>
                  <a:srgbClr val="C00000"/>
                </a:solidFill>
              </a:rPr>
              <a:t>урока</a:t>
            </a:r>
            <a:r>
              <a:rPr lang="ru-RU" sz="2400" dirty="0" smtClean="0"/>
              <a:t>: развитие иноязычной коммуникативной компетенции</a:t>
            </a:r>
            <a:br>
              <a:rPr lang="ru-RU" sz="2400" dirty="0" smtClean="0"/>
            </a:br>
            <a:r>
              <a:rPr lang="ru-RU" sz="2400" b="1" dirty="0" smtClean="0"/>
              <a:t>Планируемые </a:t>
            </a:r>
            <a:r>
              <a:rPr lang="ru-RU" sz="2400" b="1" dirty="0"/>
              <a:t>результаты:  </a:t>
            </a:r>
            <a:r>
              <a:rPr lang="ru-RU" sz="2400" dirty="0"/>
              <a:t/>
            </a:r>
            <a:br>
              <a:rPr lang="ru-RU" sz="2400" dirty="0"/>
            </a:br>
            <a:r>
              <a:rPr lang="ru-RU" sz="2400" b="1" i="1" dirty="0"/>
              <a:t>Предметные: </a:t>
            </a:r>
            <a:r>
              <a:rPr lang="ru-RU" sz="2400" i="1" dirty="0"/>
              <a:t>а)</a:t>
            </a:r>
            <a:r>
              <a:rPr lang="ru-RU" sz="2400" dirty="0"/>
              <a:t> </a:t>
            </a:r>
            <a:r>
              <a:rPr lang="ru-RU" sz="2400" i="1" dirty="0"/>
              <a:t>овладевать навыками чтения текста вслух и про себя,  развивать  языковую догадку; </a:t>
            </a:r>
            <a:r>
              <a:rPr lang="ru-RU" sz="2400" dirty="0"/>
              <a:t/>
            </a:r>
            <a:br>
              <a:rPr lang="ru-RU" sz="2400" dirty="0"/>
            </a:br>
            <a:r>
              <a:rPr lang="ru-RU" sz="2400" i="1" dirty="0"/>
              <a:t>б) развивать способность к решению речемыслительной задачи, способность к логическому изложению;</a:t>
            </a:r>
            <a:r>
              <a:rPr lang="ru-RU" sz="2400" dirty="0"/>
              <a:t/>
            </a:r>
            <a:br>
              <a:rPr lang="ru-RU" sz="2400" dirty="0"/>
            </a:br>
            <a:r>
              <a:rPr lang="ru-RU" sz="2400" i="1" dirty="0"/>
              <a:t>г) развивать умения слушать и понимать иноязычную речь.</a:t>
            </a:r>
            <a:r>
              <a:rPr lang="ru-RU" sz="2400" dirty="0"/>
              <a:t/>
            </a:r>
            <a:br>
              <a:rPr lang="ru-RU" sz="2400" dirty="0"/>
            </a:br>
            <a:r>
              <a:rPr lang="ru-RU" sz="2400" b="1" i="1" dirty="0"/>
              <a:t>Метапредметные</a:t>
            </a:r>
            <a:r>
              <a:rPr lang="ru-RU" sz="2400" i="1" dirty="0"/>
              <a:t>: </a:t>
            </a:r>
            <a:r>
              <a:rPr lang="ru-RU" sz="2400" dirty="0"/>
              <a:t/>
            </a:r>
            <a:br>
              <a:rPr lang="ru-RU" sz="2400" dirty="0"/>
            </a:br>
            <a:r>
              <a:rPr lang="ru-RU" sz="2400" i="1" dirty="0"/>
              <a:t>Коммуникативные: понимать содержание прочитанного текста.</a:t>
            </a:r>
            <a:r>
              <a:rPr lang="ru-RU" sz="2400" dirty="0"/>
              <a:t/>
            </a:r>
            <a:br>
              <a:rPr lang="ru-RU" sz="2400" dirty="0"/>
            </a:br>
            <a:r>
              <a:rPr lang="ru-RU" sz="2400" i="1" dirty="0"/>
              <a:t>Регулятивные: осваивать способы решения проблем творческого и поискового характера.</a:t>
            </a:r>
            <a:r>
              <a:rPr lang="ru-RU" sz="2400" dirty="0"/>
              <a:t/>
            </a:r>
            <a:br>
              <a:rPr lang="ru-RU" sz="2400" dirty="0"/>
            </a:br>
            <a:r>
              <a:rPr lang="ru-RU" sz="2400" i="1" dirty="0"/>
              <a:t>Познавательные: осуществлять логические действия сравнения и установления аналогий, анализа и обобщения</a:t>
            </a:r>
            <a:r>
              <a:rPr lang="ru-RU" sz="2400" dirty="0"/>
              <a:t/>
            </a:r>
            <a:br>
              <a:rPr lang="ru-RU" sz="2400" dirty="0"/>
            </a:br>
            <a:r>
              <a:rPr lang="ru-RU" sz="2400" b="1" i="1" dirty="0"/>
              <a:t>Личностные: </a:t>
            </a:r>
            <a:r>
              <a:rPr lang="ru-RU" sz="2400" i="1" dirty="0"/>
              <a:t>а)</a:t>
            </a:r>
            <a:r>
              <a:rPr lang="ru-RU" sz="2400" dirty="0"/>
              <a:t> </a:t>
            </a:r>
            <a:r>
              <a:rPr lang="ru-RU" sz="2400" i="1" dirty="0"/>
              <a:t>развитие  учебно-познавательного интереса к новому учебному материалу и способам решения новой задачи;</a:t>
            </a:r>
            <a:r>
              <a:rPr lang="ru-RU" sz="2400" dirty="0"/>
              <a:t/>
            </a:r>
            <a:br>
              <a:rPr lang="ru-RU" sz="2400" dirty="0"/>
            </a:br>
            <a:r>
              <a:rPr lang="ru-RU" sz="2400" i="1" dirty="0"/>
              <a:t>б) воспитание внимания и умения слушать друг друга;</a:t>
            </a:r>
            <a:r>
              <a:rPr lang="ru-RU" sz="2400" dirty="0"/>
              <a:t/>
            </a:r>
            <a:br>
              <a:rPr lang="ru-RU" sz="2400" dirty="0"/>
            </a:br>
            <a:r>
              <a:rPr lang="ru-RU" sz="2400" i="1" dirty="0"/>
              <a:t>г) поддержание мотиваций к изучению иностранного языка.</a:t>
            </a:r>
            <a:r>
              <a:rPr lang="ru-RU" sz="2400" dirty="0"/>
              <a:t/>
            </a:r>
            <a:br>
              <a:rPr lang="ru-RU" sz="2400" dirty="0"/>
            </a:br>
            <a:r>
              <a:rPr lang="ru-RU" sz="2400" b="1" dirty="0" smtClean="0"/>
              <a:t/>
            </a:r>
            <a:br>
              <a:rPr lang="ru-RU" sz="2400" b="1" dirty="0" smtClean="0"/>
            </a:br>
            <a:endParaRPr lang="ru-RU" sz="24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a:blipFill>
            <a:blip r:embed="rId2" cstate="print"/>
            <a:tile tx="0" ty="0" sx="100000" sy="100000" flip="none" algn="tl"/>
          </a:blipFill>
        </p:spPr>
        <p:txBody>
          <a:bodyPr>
            <a:noAutofit/>
          </a:bodyPr>
          <a:lstStyle/>
          <a:p>
            <a:pPr algn="l"/>
            <a:r>
              <a:rPr lang="ru-RU" sz="1400" b="1" u="sng" dirty="0" smtClean="0"/>
              <a:t/>
            </a:r>
            <a:br>
              <a:rPr lang="ru-RU" sz="1400" b="1" u="sng" dirty="0" smtClean="0"/>
            </a:br>
            <a:r>
              <a:rPr lang="ru-RU" sz="1400" b="1" u="sng" dirty="0" smtClean="0"/>
              <a:t/>
            </a:r>
            <a:br>
              <a:rPr lang="ru-RU" sz="1400" b="1" u="sng" dirty="0" smtClean="0"/>
            </a:br>
            <a:r>
              <a:rPr lang="ru-RU" sz="1800" b="1" dirty="0" smtClean="0">
                <a:solidFill>
                  <a:srgbClr val="C00000"/>
                </a:solidFill>
              </a:rPr>
              <a:t>         </a:t>
            </a:r>
            <a:br>
              <a:rPr lang="ru-RU" sz="1800" b="1" dirty="0" smtClean="0">
                <a:solidFill>
                  <a:srgbClr val="C00000"/>
                </a:solidFill>
              </a:rPr>
            </a:br>
            <a:r>
              <a:rPr lang="ru-RU" sz="1800" b="1" dirty="0" smtClean="0">
                <a:solidFill>
                  <a:srgbClr val="C00000"/>
                </a:solidFill>
              </a:rPr>
              <a:t>  </a:t>
            </a:r>
            <a:r>
              <a:rPr lang="ru-RU" sz="1800" b="1" dirty="0" smtClean="0">
                <a:solidFill>
                  <a:srgbClr val="C00000"/>
                </a:solidFill>
              </a:rPr>
              <a:t>Объект контроля:  </a:t>
            </a:r>
            <a:r>
              <a:rPr lang="ru-RU" sz="1800" b="1" dirty="0" smtClean="0"/>
              <a:t>задания на отработку лексики по теме «</a:t>
            </a:r>
            <a:r>
              <a:rPr lang="en-US" sz="1800" b="1" dirty="0" smtClean="0"/>
              <a:t>Our Flat</a:t>
            </a:r>
            <a:r>
              <a:rPr lang="ru-RU" sz="1800" b="1" dirty="0" smtClean="0"/>
              <a:t>».</a:t>
            </a:r>
            <a:br>
              <a:rPr lang="ru-RU" sz="1800" b="1" dirty="0" smtClean="0"/>
            </a:br>
            <a:r>
              <a:rPr lang="ru-RU" sz="1800" b="1" dirty="0" smtClean="0">
                <a:solidFill>
                  <a:srgbClr val="C00000"/>
                </a:solidFill>
              </a:rPr>
              <a:t>                    </a:t>
            </a:r>
            <a:r>
              <a:rPr lang="ru-RU" sz="1800" b="1" u="sng" dirty="0" smtClean="0">
                <a:solidFill>
                  <a:srgbClr val="C00000"/>
                </a:solidFill>
              </a:rPr>
              <a:t>Предмет контроля</a:t>
            </a:r>
            <a:r>
              <a:rPr lang="ru-RU" sz="1800" b="1" u="sng" dirty="0" smtClean="0"/>
              <a:t>:</a:t>
            </a:r>
            <a:r>
              <a:rPr lang="ru-RU" sz="1800" b="1" dirty="0" smtClean="0"/>
              <a:t> этапы работы на уроке.</a:t>
            </a:r>
            <a:br>
              <a:rPr lang="ru-RU" sz="1800" b="1" dirty="0" smtClean="0"/>
            </a:br>
            <a:r>
              <a:rPr lang="ru-RU" sz="1800" b="1" dirty="0" smtClean="0">
                <a:solidFill>
                  <a:srgbClr val="C00000"/>
                </a:solidFill>
              </a:rPr>
              <a:t>                    </a:t>
            </a:r>
            <a:r>
              <a:rPr lang="ru-RU" sz="1800" b="1" u="sng" dirty="0" smtClean="0">
                <a:solidFill>
                  <a:srgbClr val="C00000"/>
                </a:solidFill>
              </a:rPr>
              <a:t>Оборудование: </a:t>
            </a:r>
            <a:r>
              <a:rPr lang="ru-RU" sz="1800" b="1" u="sng" dirty="0" smtClean="0">
                <a:solidFill>
                  <a:srgbClr val="C00000"/>
                </a:solidFill>
              </a:rPr>
              <a:t> </a:t>
            </a:r>
            <a:r>
              <a:rPr lang="ru-RU" sz="1800" b="1" dirty="0" smtClean="0"/>
              <a:t>                </a:t>
            </a:r>
            <a:r>
              <a:rPr lang="ru-RU" sz="1800" b="1" dirty="0" smtClean="0"/>
              <a:t>1) Компьютерная презентация;</a:t>
            </a:r>
            <a:br>
              <a:rPr lang="ru-RU" sz="1800" b="1" dirty="0" smtClean="0"/>
            </a:br>
            <a:r>
              <a:rPr lang="ru-RU" sz="1800" b="1" dirty="0" smtClean="0"/>
              <a:t>               </a:t>
            </a:r>
            <a:r>
              <a:rPr lang="ru-RU" sz="1800" b="1" dirty="0" smtClean="0"/>
              <a:t>                                                     2</a:t>
            </a:r>
            <a:r>
              <a:rPr lang="ru-RU" sz="1800" b="1" dirty="0" smtClean="0"/>
              <a:t>) картины детей по теме «</a:t>
            </a:r>
            <a:r>
              <a:rPr lang="en-US" sz="1800" b="1" dirty="0" smtClean="0"/>
              <a:t>Our Flat</a:t>
            </a:r>
            <a:r>
              <a:rPr lang="ru-RU" sz="1800" b="1" dirty="0" smtClean="0"/>
              <a:t>».</a:t>
            </a:r>
            <a:br>
              <a:rPr lang="ru-RU" sz="1800" b="1" dirty="0" smtClean="0"/>
            </a:br>
            <a:r>
              <a:rPr lang="ru-RU" sz="1800" b="1" dirty="0" smtClean="0"/>
              <a:t>            </a:t>
            </a:r>
            <a:r>
              <a:rPr lang="ru-RU" sz="1800" b="1" dirty="0" smtClean="0"/>
              <a:t>                                                       </a:t>
            </a:r>
            <a:r>
              <a:rPr lang="ru-RU" sz="1800" b="1" dirty="0" smtClean="0"/>
              <a:t>3) раздаточный материал с картинами мебели;</a:t>
            </a:r>
            <a:br>
              <a:rPr lang="ru-RU" sz="1800" b="1" dirty="0" smtClean="0"/>
            </a:br>
            <a:r>
              <a:rPr lang="ru-RU" sz="1800" b="1" dirty="0" smtClean="0">
                <a:solidFill>
                  <a:srgbClr val="C00000"/>
                </a:solidFill>
              </a:rPr>
              <a:t> </a:t>
            </a:r>
            <a:r>
              <a:rPr lang="ru-RU" sz="1800" b="1" u="sng" dirty="0" smtClean="0">
                <a:solidFill>
                  <a:srgbClr val="C00000"/>
                </a:solidFill>
              </a:rPr>
              <a:t>План урока: </a:t>
            </a:r>
            <a:r>
              <a:rPr lang="ru-RU" sz="1800" b="1" dirty="0" smtClean="0"/>
              <a:t/>
            </a:r>
            <a:br>
              <a:rPr lang="ru-RU" sz="1800" b="1" dirty="0" smtClean="0"/>
            </a:br>
            <a:r>
              <a:rPr lang="ru-RU" sz="1800" b="1" dirty="0" smtClean="0"/>
              <a:t> </a:t>
            </a:r>
            <a:r>
              <a:rPr lang="en-US" sz="1800" b="1" dirty="0" smtClean="0"/>
              <a:t>I</a:t>
            </a:r>
            <a:r>
              <a:rPr lang="ru-RU" sz="1800" b="1" dirty="0" smtClean="0"/>
              <a:t>. </a:t>
            </a:r>
            <a:r>
              <a:rPr lang="en-US" sz="1800" dirty="0"/>
              <a:t>I</a:t>
            </a:r>
            <a:r>
              <a:rPr lang="ru-RU" sz="1800" dirty="0"/>
              <a:t>.Организационно-мотивационный этап </a:t>
            </a:r>
            <a:br>
              <a:rPr lang="ru-RU" sz="1800" dirty="0"/>
            </a:br>
            <a:r>
              <a:rPr lang="ru-RU" sz="1800" dirty="0"/>
              <a:t>       1. Организационный момент –1мин. </a:t>
            </a:r>
            <a:br>
              <a:rPr lang="ru-RU" sz="1800" dirty="0"/>
            </a:br>
            <a:r>
              <a:rPr lang="ru-RU" sz="1800" dirty="0"/>
              <a:t>       2. Речевая разминка  – 2 мин.</a:t>
            </a:r>
            <a:br>
              <a:rPr lang="ru-RU" sz="1800" dirty="0"/>
            </a:br>
            <a:r>
              <a:rPr lang="ru-RU" sz="1800" dirty="0"/>
              <a:t>       3. Фонетическая зарядка – 2 мин.</a:t>
            </a:r>
            <a:br>
              <a:rPr lang="ru-RU" sz="1800" dirty="0"/>
            </a:br>
            <a:r>
              <a:rPr lang="en-US" sz="1800" dirty="0"/>
              <a:t>II</a:t>
            </a:r>
            <a:r>
              <a:rPr lang="ru-RU" sz="1800" dirty="0"/>
              <a:t>. Этап актуализации и пробного учебного действия.</a:t>
            </a:r>
            <a:br>
              <a:rPr lang="ru-RU" sz="1800" dirty="0"/>
            </a:br>
            <a:r>
              <a:rPr lang="ru-RU" sz="1800" dirty="0"/>
              <a:t>     1.  Активизация лексики в речи учащихся по теме «</a:t>
            </a:r>
            <a:r>
              <a:rPr lang="en-US" sz="1800" dirty="0"/>
              <a:t>Our Flat</a:t>
            </a:r>
            <a:r>
              <a:rPr lang="ru-RU" sz="1800" dirty="0"/>
              <a:t>» –  5 мин.</a:t>
            </a:r>
            <a:br>
              <a:rPr lang="ru-RU" sz="1800" dirty="0"/>
            </a:br>
            <a:r>
              <a:rPr lang="ru-RU" sz="1800" dirty="0"/>
              <a:t>     2. Активизация грамматического материала  -  5мин</a:t>
            </a:r>
            <a:br>
              <a:rPr lang="ru-RU" sz="1800" dirty="0"/>
            </a:br>
            <a:r>
              <a:rPr lang="ru-RU" sz="1800" dirty="0"/>
              <a:t>     3. Развитие навыков устной речи – 10мин</a:t>
            </a:r>
            <a:br>
              <a:rPr lang="ru-RU" sz="1800" dirty="0"/>
            </a:br>
            <a:r>
              <a:rPr lang="ru-RU" sz="1800" dirty="0"/>
              <a:t>     4. Физкультминутка – 1 мин.</a:t>
            </a:r>
            <a:br>
              <a:rPr lang="ru-RU" sz="1800" dirty="0"/>
            </a:br>
            <a:r>
              <a:rPr lang="en-US" sz="1800" dirty="0"/>
              <a:t>III</a:t>
            </a:r>
            <a:r>
              <a:rPr lang="ru-RU" sz="1800" dirty="0"/>
              <a:t>. Этап практического применения знаний, закрепление тематической лексики, </a:t>
            </a:r>
            <a:r>
              <a:rPr lang="ru-RU" sz="1800" dirty="0" smtClean="0"/>
              <a:t/>
            </a:r>
            <a:br>
              <a:rPr lang="ru-RU" sz="1800" dirty="0" smtClean="0"/>
            </a:br>
            <a:r>
              <a:rPr lang="ru-RU" sz="1800" dirty="0" smtClean="0"/>
              <a:t>изученных  </a:t>
            </a:r>
            <a:r>
              <a:rPr lang="ru-RU" sz="1800" dirty="0"/>
              <a:t>речевых клише   </a:t>
            </a:r>
            <a:br>
              <a:rPr lang="ru-RU" sz="1800" dirty="0"/>
            </a:br>
            <a:r>
              <a:rPr lang="ru-RU" sz="1800" dirty="0"/>
              <a:t>     5. Развитие  навыков чтения – 5 мин.</a:t>
            </a:r>
            <a:br>
              <a:rPr lang="ru-RU" sz="1800" dirty="0"/>
            </a:br>
            <a:r>
              <a:rPr lang="ru-RU" sz="1800" dirty="0"/>
              <a:t>     6.Развитие  навыков аудирования– 4 мин.</a:t>
            </a:r>
            <a:br>
              <a:rPr lang="ru-RU" sz="1800" dirty="0"/>
            </a:br>
            <a:r>
              <a:rPr lang="ru-RU" sz="1800" dirty="0"/>
              <a:t>     7. Формирование спеллинговых навыков – 5мин</a:t>
            </a:r>
            <a:br>
              <a:rPr lang="ru-RU" sz="1800" dirty="0"/>
            </a:br>
            <a:r>
              <a:rPr lang="en-US" sz="1800" dirty="0"/>
              <a:t>III</a:t>
            </a:r>
            <a:r>
              <a:rPr lang="ru-RU" sz="1800" dirty="0"/>
              <a:t>. Этап рефлексии деятельности на уроке  – 5 мин.</a:t>
            </a:r>
            <a:br>
              <a:rPr lang="ru-RU" sz="1800" dirty="0"/>
            </a:br>
            <a:r>
              <a:rPr lang="ru-RU" sz="1800" dirty="0"/>
              <a:t>     1. Рефлексия – 1 мин. </a:t>
            </a:r>
            <a:br>
              <a:rPr lang="ru-RU" sz="1800" dirty="0"/>
            </a:br>
            <a:r>
              <a:rPr lang="ru-RU" sz="1800" dirty="0"/>
              <a:t>     2. Выставление отметок – 2 мин. </a:t>
            </a:r>
            <a:br>
              <a:rPr lang="ru-RU" sz="1800" dirty="0"/>
            </a:br>
            <a:r>
              <a:rPr lang="ru-RU" sz="1800" dirty="0"/>
              <a:t>     3. Домашнее задание -2 мин.</a:t>
            </a:r>
            <a:br>
              <a:rPr lang="ru-RU" sz="1800" dirty="0"/>
            </a:br>
            <a:r>
              <a:rPr lang="ru-RU" sz="1800" dirty="0" smtClean="0"/>
              <a:t> </a:t>
            </a:r>
            <a:r>
              <a:rPr lang="ru-RU" sz="1600" b="1" dirty="0" smtClean="0"/>
              <a:t/>
            </a:r>
            <a:br>
              <a:rPr lang="ru-RU" sz="1600" b="1" dirty="0" smtClean="0"/>
            </a:br>
            <a:endParaRPr lang="ru-RU" sz="14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a:blipFill>
            <a:blip r:embed="rId2" cstate="print"/>
            <a:tile tx="0" ty="0" sx="100000" sy="100000" flip="none" algn="tl"/>
          </a:blipFill>
        </p:spPr>
        <p:txBody>
          <a:bodyPr>
            <a:normAutofit/>
          </a:bodyPr>
          <a:lstStyle/>
          <a:p>
            <a:pPr algn="l"/>
            <a:r>
              <a:rPr lang="en-US" sz="2000" b="1" i="1" dirty="0" smtClean="0"/>
              <a:t/>
            </a:r>
            <a:br>
              <a:rPr lang="en-US" sz="2000" b="1" i="1" dirty="0" smtClean="0"/>
            </a:br>
            <a:r>
              <a:rPr lang="ru-RU" sz="2800" b="1" i="1" dirty="0" smtClean="0">
                <a:solidFill>
                  <a:srgbClr val="C00000"/>
                </a:solidFill>
              </a:rPr>
              <a:t>1. Оргмомент. </a:t>
            </a:r>
            <a:r>
              <a:rPr lang="ru-RU" sz="2800" dirty="0" smtClean="0"/>
              <a:t/>
            </a:r>
            <a:br>
              <a:rPr lang="ru-RU" sz="2800" dirty="0" smtClean="0"/>
            </a:br>
            <a:r>
              <a:rPr lang="ru-RU" sz="2800" dirty="0" smtClean="0"/>
              <a:t>(со звонком дети заходят в класс и встают в круг, учитель проводит с детьми небольшую разминку в кругу для создания атмосферы доброжелательности ).</a:t>
            </a:r>
            <a:br>
              <a:rPr lang="ru-RU" sz="2800" dirty="0" smtClean="0"/>
            </a:br>
            <a:r>
              <a:rPr lang="ru-RU" sz="2800" i="1" dirty="0" smtClean="0">
                <a:solidFill>
                  <a:srgbClr val="002060"/>
                </a:solidFill>
              </a:rPr>
              <a:t> </a:t>
            </a:r>
            <a:r>
              <a:rPr lang="en-US" sz="2800" i="1" dirty="0" smtClean="0">
                <a:solidFill>
                  <a:srgbClr val="002060"/>
                </a:solidFill>
              </a:rPr>
              <a:t>Good morning, children! Nice to meet you! How are you, Jane? How are you, Sergey?  Have you got a flat or a house, Kate? Is your flat cosy, Mike? How many rooms are there in your flat, Alex? Is there an arm-chair in your room, Julia? Is there a computer in your room, Anton? </a:t>
            </a:r>
            <a:r>
              <a:rPr lang="ru-RU" sz="2800" dirty="0" smtClean="0"/>
              <a:t/>
            </a:r>
            <a:br>
              <a:rPr lang="ru-RU" sz="2800" dirty="0" smtClean="0"/>
            </a:br>
            <a:r>
              <a:rPr lang="en-US" sz="2800" dirty="0" smtClean="0"/>
              <a:t> Thank you,  I am glad? You are ready for the lesson,  take your places .</a:t>
            </a:r>
            <a:r>
              <a:rPr lang="ru-RU" sz="2800" dirty="0" smtClean="0"/>
              <a:t/>
            </a:r>
            <a:br>
              <a:rPr lang="ru-RU" sz="2800" dirty="0" smtClean="0"/>
            </a:br>
            <a:r>
              <a:rPr lang="en-US" sz="2800" dirty="0" smtClean="0"/>
              <a:t>Now, look at the blackboard. What is the unit of our term? What is the topic of our lesson?  Today we’ll describe the pictures, read the text and listen to the text</a:t>
            </a:r>
            <a:r>
              <a:rPr lang="ru-RU" sz="2800" dirty="0" smtClean="0"/>
              <a:t/>
            </a:r>
            <a:br>
              <a:rPr lang="ru-RU" sz="2800" dirty="0" smtClean="0"/>
            </a:br>
            <a:endParaRPr lang="ru-RU" sz="28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solidFill>
            <a:srgbClr val="FFC000"/>
          </a:solidFill>
          <a:scene3d>
            <a:camera prst="orthographicFront"/>
            <a:lightRig rig="threePt" dir="t"/>
          </a:scene3d>
          <a:sp3d>
            <a:bevelT w="165100" prst="coolSlant"/>
          </a:sp3d>
        </p:spPr>
        <p:txBody>
          <a:bodyPr>
            <a:noAutofit/>
          </a:bodyPr>
          <a:lstStyle/>
          <a:p>
            <a:r>
              <a:rPr lang="en-US" sz="3200" dirty="0" smtClean="0">
                <a:solidFill>
                  <a:srgbClr val="0070C0"/>
                </a:solidFill>
                <a:latin typeface="Forte" pitchFamily="66" charset="0"/>
              </a:rPr>
              <a:t>I. 2.</a:t>
            </a:r>
            <a:r>
              <a:rPr lang="ru-RU" sz="3200" dirty="0" smtClean="0">
                <a:solidFill>
                  <a:srgbClr val="0070C0"/>
                </a:solidFill>
                <a:latin typeface="Forte" pitchFamily="66" charset="0"/>
              </a:rPr>
              <a:t>ФОНЗАРЯДКА</a:t>
            </a:r>
            <a:br>
              <a:rPr lang="ru-RU" sz="3200" dirty="0" smtClean="0">
                <a:solidFill>
                  <a:srgbClr val="0070C0"/>
                </a:solidFill>
                <a:latin typeface="Forte" pitchFamily="66" charset="0"/>
              </a:rPr>
            </a:br>
            <a:r>
              <a:rPr lang="en-US" sz="3200" dirty="0" smtClean="0">
                <a:solidFill>
                  <a:srgbClr val="0070C0"/>
                </a:solidFill>
                <a:latin typeface="Forte" pitchFamily="66" charset="0"/>
              </a:rPr>
              <a:t>Repeat after the announcer and then read these words</a:t>
            </a:r>
            <a:endParaRPr lang="ru-RU" sz="3200" dirty="0">
              <a:solidFill>
                <a:srgbClr val="0070C0"/>
              </a:solidFill>
            </a:endParaRPr>
          </a:p>
        </p:txBody>
      </p:sp>
      <p:sp>
        <p:nvSpPr>
          <p:cNvPr id="3" name="Содержимое 2"/>
          <p:cNvSpPr>
            <a:spLocks noGrp="1"/>
          </p:cNvSpPr>
          <p:nvPr>
            <p:ph idx="1"/>
          </p:nvPr>
        </p:nvSpPr>
        <p:spPr>
          <a:xfrm>
            <a:off x="0" y="1600200"/>
            <a:ext cx="9144000" cy="5257800"/>
          </a:xfrm>
          <a:solidFill>
            <a:schemeClr val="accent6">
              <a:lumMod val="40000"/>
              <a:lumOff val="60000"/>
            </a:schemeClr>
          </a:solidFill>
          <a:scene3d>
            <a:camera prst="orthographicFront"/>
            <a:lightRig rig="threePt" dir="t"/>
          </a:scene3d>
          <a:sp3d>
            <a:bevelT w="101600" prst="riblet"/>
          </a:sp3d>
        </p:spPr>
        <p:txBody>
          <a:bodyPr>
            <a:normAutofit/>
          </a:bodyPr>
          <a:lstStyle/>
          <a:p>
            <a:pPr>
              <a:buNone/>
            </a:pPr>
            <a:r>
              <a:rPr lang="en-US" b="1" i="1" dirty="0" smtClean="0">
                <a:solidFill>
                  <a:srgbClr val="002060"/>
                </a:solidFill>
              </a:rPr>
              <a:t>An armchair, a sofa, a wardrobe, a cupboard, a living-room, a dining-room, a bedroom, a kitchen, a carpet, a computer, a mirror, a curtain, a fridge, a stove, a fireplace, a vacuum-cleaner, a bed, go to bed, make one’s bed</a:t>
            </a:r>
          </a:p>
          <a:p>
            <a:pPr algn="ctr">
              <a:buNone/>
            </a:pPr>
            <a:endParaRPr lang="en-US" b="1" i="1" dirty="0">
              <a:solidFill>
                <a:srgbClr val="002060"/>
              </a:solidFill>
            </a:endParaRPr>
          </a:p>
          <a:p>
            <a:pPr algn="ctr">
              <a:buNone/>
            </a:pPr>
            <a:r>
              <a:rPr lang="en-US" b="1" i="1" dirty="0" smtClean="0">
                <a:solidFill>
                  <a:srgbClr val="002060"/>
                </a:solidFill>
              </a:rPr>
              <a:t>She is</a:t>
            </a:r>
            <a:endParaRPr lang="ru-RU" b="1" i="1" dirty="0">
              <a:solidFill>
                <a:srgbClr val="002060"/>
              </a:solidFill>
            </a:endParaRPr>
          </a:p>
        </p:txBody>
      </p:sp>
      <p:pic>
        <p:nvPicPr>
          <p:cNvPr id="4" name="Picture 12" descr="maid04"/>
          <p:cNvPicPr>
            <a:picLocks noChangeAspect="1" noChangeArrowheads="1" noCrop="1"/>
          </p:cNvPicPr>
          <p:nvPr/>
        </p:nvPicPr>
        <p:blipFill>
          <a:blip r:embed="rId2" cstate="print">
            <a:lum bright="-10000" contrast="22000"/>
          </a:blip>
          <a:srcRect/>
          <a:stretch>
            <a:fillRect/>
          </a:stretch>
        </p:blipFill>
        <p:spPr bwMode="auto">
          <a:xfrm rot="353676">
            <a:off x="6463565" y="4169757"/>
            <a:ext cx="2016125" cy="2160588"/>
          </a:xfrm>
          <a:prstGeom prst="rect">
            <a:avLst/>
          </a:prstGeom>
          <a:noFill/>
          <a:ln w="9525">
            <a:noFill/>
            <a:miter lim="800000"/>
            <a:headEnd/>
            <a:tailEnd/>
          </a:ln>
        </p:spPr>
      </p:pic>
      <p:pic>
        <p:nvPicPr>
          <p:cNvPr id="5" name="Picture 13" descr="maid05"/>
          <p:cNvPicPr>
            <a:picLocks noChangeAspect="1" noChangeArrowheads="1" noCrop="1"/>
          </p:cNvPicPr>
          <p:nvPr/>
        </p:nvPicPr>
        <p:blipFill>
          <a:blip r:embed="rId3" cstate="print">
            <a:lum bright="-8000" contrast="14000"/>
          </a:blip>
          <a:srcRect/>
          <a:stretch>
            <a:fillRect/>
          </a:stretch>
        </p:blipFill>
        <p:spPr bwMode="auto">
          <a:xfrm rot="20872287">
            <a:off x="1285852" y="4214818"/>
            <a:ext cx="1485900" cy="20605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0"/>
                                  </p:stCondLst>
                                  <p:childTnLst>
                                    <p:animEffect transition="out" filter="fade">
                                      <p:cBhvr>
                                        <p:cTn id="6" dur="2000" tmFilter="0, 0; .2, .5; .8, .5; 1, 0"/>
                                        <p:tgtEl>
                                          <p:spTgt spid="2"/>
                                        </p:tgtEl>
                                      </p:cBhvr>
                                    </p:animEffect>
                                    <p:animScale>
                                      <p:cBhvr>
                                        <p:cTn id="7" dur="1000" autoRev="1" fill="hold"/>
                                        <p:tgtEl>
                                          <p:spTgt spid="2"/>
                                        </p:tgtEl>
                                      </p:cBhvr>
                                      <p:by x="105000" y="105000"/>
                                    </p:animScale>
                                  </p:childTnLst>
                                </p:cTn>
                              </p:par>
                              <p:par>
                                <p:cTn id="8" presetID="8" presetClass="entr" presetSubtype="16" fill="hold" grpId="0" nodeType="withEffect">
                                  <p:stCondLst>
                                    <p:cond delay="0"/>
                                  </p:stCondLst>
                                  <p:childTnLst>
                                    <p:set>
                                      <p:cBhvr>
                                        <p:cTn id="9" dur="1" fill="hold">
                                          <p:stCondLst>
                                            <p:cond delay="0"/>
                                          </p:stCondLst>
                                        </p:cTn>
                                        <p:tgtEl>
                                          <p:spTgt spid="3">
                                            <p:bg/>
                                          </p:spTgt>
                                        </p:tgtEl>
                                        <p:attrNameLst>
                                          <p:attrName>style.visibility</p:attrName>
                                        </p:attrNameLst>
                                      </p:cBhvr>
                                      <p:to>
                                        <p:strVal val="visible"/>
                                      </p:to>
                                    </p:set>
                                    <p:animEffect transition="in" filter="diamond(in)">
                                      <p:cBhvr>
                                        <p:cTn id="10" dur="2000"/>
                                        <p:tgtEl>
                                          <p:spTgt spid="3">
                                            <p:bg/>
                                          </p:spTgt>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diamond(in)">
                                      <p:cBhvr>
                                        <p:cTn id="13" dur="2000"/>
                                        <p:tgtEl>
                                          <p:spTgt spid="3">
                                            <p:txEl>
                                              <p:pRg st="0" end="0"/>
                                            </p:txEl>
                                          </p:spTgt>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amond(in)">
                                      <p:cBhvr>
                                        <p:cTn id="16" dur="2000"/>
                                        <p:tgtEl>
                                          <p:spTgt spid="3">
                                            <p:txEl>
                                              <p:pRg st="2" end="2"/>
                                            </p:txEl>
                                          </p:spTgt>
                                        </p:tgtEl>
                                      </p:cBhvr>
                                    </p:animEffect>
                                  </p:childTnLst>
                                </p:cTn>
                              </p:par>
                            </p:childTnLst>
                          </p:cTn>
                        </p:par>
                        <p:par>
                          <p:cTn id="17" fill="hold">
                            <p:stCondLst>
                              <p:cond delay="2000"/>
                            </p:stCondLst>
                            <p:childTnLst>
                              <p:par>
                                <p:cTn id="18" presetID="18" presetClass="entr" presetSubtype="6"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strips(downRight)">
                                      <p:cBhvr>
                                        <p:cTn id="20" dur="500"/>
                                        <p:tgtEl>
                                          <p:spTgt spid="4"/>
                                        </p:tgtEl>
                                      </p:cBhvr>
                                    </p:animEffect>
                                  </p:childTnLst>
                                </p:cTn>
                              </p:par>
                              <p:par>
                                <p:cTn id="21" presetID="18" presetClass="entr" presetSubtype="12"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strips(downLeft)">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solidFill>
            <a:schemeClr val="accent2">
              <a:lumMod val="20000"/>
              <a:lumOff val="80000"/>
            </a:schemeClr>
          </a:solidFill>
          <a:effectLst>
            <a:glow rad="228600">
              <a:schemeClr val="accent4">
                <a:satMod val="175000"/>
                <a:alpha val="40000"/>
              </a:schemeClr>
            </a:glow>
          </a:effectLst>
        </p:spPr>
        <p:txBody>
          <a:bodyPr>
            <a:normAutofit fontScale="90000"/>
          </a:bodyPr>
          <a:lstStyle/>
          <a:p>
            <a:r>
              <a:rPr lang="en-US" sz="2800" b="1" i="1" dirty="0" smtClean="0"/>
              <a:t>II.1</a:t>
            </a:r>
            <a:r>
              <a:rPr lang="ru-RU" sz="2800" b="1" i="1" dirty="0" smtClean="0"/>
              <a:t>Активизация лексики</a:t>
            </a:r>
            <a:br>
              <a:rPr lang="ru-RU" sz="2800" b="1" i="1" dirty="0" smtClean="0"/>
            </a:br>
            <a:r>
              <a:rPr lang="en-US" sz="2800" b="1" i="1" dirty="0" smtClean="0"/>
              <a:t> Play a memory game. Look at the picture for a moment  and then name all the rooms and the things you remember. Which of you can do it best?   Work in pairs</a:t>
            </a:r>
            <a:endParaRPr lang="ru-RU" sz="2800" b="1" i="1" dirty="0"/>
          </a:p>
        </p:txBody>
      </p:sp>
      <p:sp>
        <p:nvSpPr>
          <p:cNvPr id="3" name="Содержимое 2"/>
          <p:cNvSpPr>
            <a:spLocks noGrp="1"/>
          </p:cNvSpPr>
          <p:nvPr>
            <p:ph idx="1"/>
          </p:nvPr>
        </p:nvSpPr>
        <p:spPr>
          <a:xfrm>
            <a:off x="0" y="1600200"/>
            <a:ext cx="9144000" cy="5257800"/>
          </a:xfrm>
          <a:solidFill>
            <a:schemeClr val="accent3">
              <a:lumMod val="20000"/>
              <a:lumOff val="80000"/>
            </a:schemeClr>
          </a:solidFill>
        </p:spPr>
        <p:txBody>
          <a:bodyPr/>
          <a:lstStyle/>
          <a:p>
            <a:pPr>
              <a:buNone/>
            </a:pPr>
            <a:endParaRPr lang="ru-RU" dirty="0"/>
          </a:p>
        </p:txBody>
      </p:sp>
      <p:pic>
        <p:nvPicPr>
          <p:cNvPr id="2050" name="Picture 2" descr="C:\Documents and Settings\306\Рабочий стол\photos\Изображение 002.jpg"/>
          <p:cNvPicPr>
            <a:picLocks noChangeAspect="1" noChangeArrowheads="1"/>
          </p:cNvPicPr>
          <p:nvPr/>
        </p:nvPicPr>
        <p:blipFill>
          <a:blip r:embed="rId2" cstate="print"/>
          <a:srcRect/>
          <a:stretch>
            <a:fillRect/>
          </a:stretch>
        </p:blipFill>
        <p:spPr bwMode="auto">
          <a:xfrm>
            <a:off x="539552" y="1785926"/>
            <a:ext cx="8208912" cy="4678842"/>
          </a:xfrm>
          <a:prstGeom prst="rect">
            <a:avLst/>
          </a:prstGeom>
          <a:noFill/>
          <a:scene3d>
            <a:camera prst="orthographicFront"/>
            <a:lightRig rig="threePt" dir="t"/>
          </a:scene3d>
          <a:sp3d>
            <a:bevelT/>
          </a:sp3d>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3" presetClass="entr" presetSubtype="10" fill="hold" nodeType="after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blinds(horizontal)">
                                      <p:cBhvr>
                                        <p:cTn id="12" dur="500"/>
                                        <p:tgtEl>
                                          <p:spTgt spid="2050"/>
                                        </p:tgtEl>
                                      </p:cBhvr>
                                    </p:animEffect>
                                  </p:childTnLst>
                                </p:cTn>
                              </p:par>
                              <p:par>
                                <p:cTn id="13" presetID="4" presetClass="exit" presetSubtype="16" fill="hold" nodeType="withEffect">
                                  <p:stCondLst>
                                    <p:cond delay="0"/>
                                  </p:stCondLst>
                                  <p:childTnLst>
                                    <p:animEffect transition="out" filter="box(in)">
                                      <p:cBhvr>
                                        <p:cTn id="14" dur="500"/>
                                        <p:tgtEl>
                                          <p:spTgt spid="2050"/>
                                        </p:tgtEl>
                                      </p:cBhvr>
                                    </p:animEffect>
                                    <p:set>
                                      <p:cBhvr>
                                        <p:cTn id="15" dur="1" fill="hold">
                                          <p:stCondLst>
                                            <p:cond delay="499"/>
                                          </p:stCondLst>
                                        </p:cTn>
                                        <p:tgtEl>
                                          <p:spTgt spid="2050"/>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2050"/>
                                        </p:tgtEl>
                                        <p:attrNameLst>
                                          <p:attrName>style.visibility</p:attrName>
                                        </p:attrNameLst>
                                      </p:cBhvr>
                                      <p:to>
                                        <p:strVal val="visible"/>
                                      </p:to>
                                    </p:set>
                                    <p:animEffect transition="in" filter="blinds(horizontal)">
                                      <p:cBhvr>
                                        <p:cTn id="20"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17638"/>
          </a:xfrm>
          <a:blipFill>
            <a:blip r:embed="rId2" cstate="print"/>
            <a:tile tx="0" ty="0" sx="100000" sy="100000" flip="none" algn="tl"/>
          </a:blipFill>
        </p:spPr>
        <p:txBody>
          <a:bodyPr>
            <a:normAutofit/>
          </a:bodyPr>
          <a:lstStyle/>
          <a:p>
            <a:r>
              <a:rPr lang="ru-RU" sz="2800" b="1" i="1" dirty="0" smtClean="0">
                <a:solidFill>
                  <a:srgbClr val="FF0000"/>
                </a:solidFill>
                <a:latin typeface="Berlin Sans FB" pitchFamily="34" charset="0"/>
              </a:rPr>
              <a:t>2. Активизация грамматического материала</a:t>
            </a:r>
            <a:r>
              <a:rPr lang="ru-RU" sz="2800" i="1" dirty="0" smtClean="0">
                <a:solidFill>
                  <a:srgbClr val="FF0000"/>
                </a:solidFill>
                <a:latin typeface="Berlin Sans FB" pitchFamily="34" charset="0"/>
              </a:rPr>
              <a:t/>
            </a:r>
            <a:br>
              <a:rPr lang="ru-RU" sz="2800" i="1" dirty="0" smtClean="0">
                <a:solidFill>
                  <a:srgbClr val="FF0000"/>
                </a:solidFill>
                <a:latin typeface="Berlin Sans FB" pitchFamily="34" charset="0"/>
              </a:rPr>
            </a:br>
            <a:r>
              <a:rPr lang="en-US" sz="2800" i="1" dirty="0" smtClean="0">
                <a:solidFill>
                  <a:srgbClr val="FF0000"/>
                </a:solidFill>
                <a:latin typeface="Berlin Sans FB" pitchFamily="34" charset="0"/>
              </a:rPr>
              <a:t>LOOK  AT  THE  PICTURE AND DESCRIBE NICK’S  ROOM</a:t>
            </a:r>
            <a:br>
              <a:rPr lang="en-US" sz="2800" i="1" dirty="0" smtClean="0">
                <a:solidFill>
                  <a:srgbClr val="FF0000"/>
                </a:solidFill>
                <a:latin typeface="Berlin Sans FB" pitchFamily="34" charset="0"/>
              </a:rPr>
            </a:br>
            <a:r>
              <a:rPr lang="en-US" sz="2800" i="1" dirty="0" smtClean="0">
                <a:solidFill>
                  <a:srgbClr val="FF0000"/>
                </a:solidFill>
                <a:latin typeface="Berlin Sans FB" pitchFamily="34" charset="0"/>
              </a:rPr>
              <a:t>USE “ THERE IS (THERE ARE)  …..”</a:t>
            </a:r>
            <a:endParaRPr lang="ru-RU" sz="2800" i="1" dirty="0">
              <a:solidFill>
                <a:srgbClr val="FF0000"/>
              </a:solidFill>
            </a:endParaRPr>
          </a:p>
        </p:txBody>
      </p:sp>
      <p:sp>
        <p:nvSpPr>
          <p:cNvPr id="3" name="Содержимое 2"/>
          <p:cNvSpPr>
            <a:spLocks noGrp="1"/>
          </p:cNvSpPr>
          <p:nvPr>
            <p:ph idx="1"/>
          </p:nvPr>
        </p:nvSpPr>
        <p:spPr>
          <a:xfrm>
            <a:off x="0" y="1500174"/>
            <a:ext cx="9144000" cy="5357826"/>
          </a:xfrm>
          <a:blipFill>
            <a:blip r:embed="rId3" cstate="print"/>
            <a:tile tx="0" ty="0" sx="100000" sy="100000" flip="none" algn="tl"/>
          </a:blipFill>
        </p:spPr>
        <p:txBody>
          <a:bodyPr/>
          <a:lstStyle/>
          <a:p>
            <a:pPr>
              <a:buNone/>
            </a:pPr>
            <a:endParaRPr lang="ru-RU" dirty="0"/>
          </a:p>
        </p:txBody>
      </p:sp>
      <p:pic>
        <p:nvPicPr>
          <p:cNvPr id="1028" name="Picture 4" descr="C:\Documents and Settings\306\Рабочий стол\photos\Изображение 003.jpg"/>
          <p:cNvPicPr>
            <a:picLocks noChangeAspect="1" noChangeArrowheads="1"/>
          </p:cNvPicPr>
          <p:nvPr/>
        </p:nvPicPr>
        <p:blipFill>
          <a:blip r:embed="rId4" cstate="print"/>
          <a:srcRect/>
          <a:stretch>
            <a:fillRect/>
          </a:stretch>
        </p:blipFill>
        <p:spPr bwMode="auto">
          <a:xfrm>
            <a:off x="857224" y="1857364"/>
            <a:ext cx="7533915" cy="4500594"/>
          </a:xfrm>
          <a:prstGeom prst="rect">
            <a:avLst/>
          </a:prstGeom>
          <a:noFill/>
        </p:spPr>
      </p:pic>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500"/>
                                        <p:tgtEl>
                                          <p:spTgt spid="2"/>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1028"/>
                                        </p:tgtEl>
                                        <p:attrNameLst>
                                          <p:attrName>style.visibility</p:attrName>
                                        </p:attrNameLst>
                                      </p:cBhvr>
                                      <p:to>
                                        <p:strVal val="visible"/>
                                      </p:to>
                                    </p:set>
                                    <p:anim calcmode="lin" valueType="num">
                                      <p:cBhvr>
                                        <p:cTn id="11" dur="500" fill="hold"/>
                                        <p:tgtEl>
                                          <p:spTgt spid="1028"/>
                                        </p:tgtEl>
                                        <p:attrNameLst>
                                          <p:attrName>ppt_w</p:attrName>
                                        </p:attrNameLst>
                                      </p:cBhvr>
                                      <p:tavLst>
                                        <p:tav tm="0">
                                          <p:val>
                                            <p:fltVal val="0"/>
                                          </p:val>
                                        </p:tav>
                                        <p:tav tm="100000">
                                          <p:val>
                                            <p:strVal val="#ppt_w"/>
                                          </p:val>
                                        </p:tav>
                                      </p:tavLst>
                                    </p:anim>
                                    <p:anim calcmode="lin" valueType="num">
                                      <p:cBhvr>
                                        <p:cTn id="12" dur="500" fill="hold"/>
                                        <p:tgtEl>
                                          <p:spTgt spid="1028"/>
                                        </p:tgtEl>
                                        <p:attrNameLst>
                                          <p:attrName>ppt_h</p:attrName>
                                        </p:attrNameLst>
                                      </p:cBhvr>
                                      <p:tavLst>
                                        <p:tav tm="0">
                                          <p:val>
                                            <p:fltVal val="0"/>
                                          </p:val>
                                        </p:tav>
                                        <p:tav tm="100000">
                                          <p:val>
                                            <p:strVal val="#ppt_h"/>
                                          </p:val>
                                        </p:tav>
                                      </p:tavLst>
                                    </p:anim>
                                    <p:animEffect transition="in" filter="fade">
                                      <p:cBhvr>
                                        <p:cTn id="13"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708920"/>
          </a:xfrm>
          <a:blipFill>
            <a:blip r:embed="rId2" cstate="print"/>
            <a:tile tx="0" ty="0" sx="100000" sy="100000" flip="none" algn="tl"/>
          </a:blipFill>
        </p:spPr>
        <p:txBody>
          <a:bodyPr>
            <a:noAutofit/>
          </a:bodyPr>
          <a:lstStyle/>
          <a:p>
            <a:pPr algn="l"/>
            <a:r>
              <a:rPr lang="ru-RU" sz="2800" b="1" dirty="0" smtClean="0">
                <a:solidFill>
                  <a:srgbClr val="C00000"/>
                </a:solidFill>
              </a:rPr>
              <a:t/>
            </a:r>
            <a:br>
              <a:rPr lang="ru-RU" sz="2800" b="1" dirty="0" smtClean="0">
                <a:solidFill>
                  <a:srgbClr val="C00000"/>
                </a:solidFill>
              </a:rPr>
            </a:br>
            <a:r>
              <a:rPr lang="ru-RU" sz="2800" b="1" dirty="0" smtClean="0">
                <a:solidFill>
                  <a:srgbClr val="C00000"/>
                </a:solidFill>
              </a:rPr>
              <a:t>3. Развитие навыков устной речи.</a:t>
            </a:r>
            <a:r>
              <a:rPr lang="ru-RU" sz="2800" dirty="0" smtClean="0"/>
              <a:t/>
            </a:r>
            <a:br>
              <a:rPr lang="ru-RU" sz="2800" dirty="0" smtClean="0"/>
            </a:br>
            <a:r>
              <a:rPr lang="ru-RU" sz="2800" b="1" i="1" dirty="0" smtClean="0"/>
              <a:t> Описание квартиры Ника по картине с использованием </a:t>
            </a:r>
            <a:r>
              <a:rPr lang="en-US" sz="2800" b="1" i="1" dirty="0" smtClean="0"/>
              <a:t>there is</a:t>
            </a:r>
            <a:r>
              <a:rPr lang="ru-RU" sz="2800" b="1" i="1" dirty="0" smtClean="0"/>
              <a:t>…,  </a:t>
            </a:r>
            <a:r>
              <a:rPr lang="en-US" sz="2800" b="1" i="1" dirty="0" smtClean="0"/>
              <a:t>there are</a:t>
            </a:r>
            <a:r>
              <a:rPr lang="ru-RU" sz="2800" b="1" i="1" dirty="0" smtClean="0"/>
              <a:t>… .    </a:t>
            </a:r>
            <a:r>
              <a:rPr lang="en-US" sz="2800" b="1" i="1" dirty="0" smtClean="0"/>
              <a:t>Let</a:t>
            </a:r>
            <a:r>
              <a:rPr lang="ru-RU" sz="2800" b="1" i="1" dirty="0" smtClean="0"/>
              <a:t>’</a:t>
            </a:r>
            <a:r>
              <a:rPr lang="en-US" sz="2800" b="1" i="1" dirty="0" smtClean="0"/>
              <a:t>s describe Nick</a:t>
            </a:r>
            <a:r>
              <a:rPr lang="ru-RU" sz="2800" b="1" i="1" dirty="0" smtClean="0"/>
              <a:t>’</a:t>
            </a:r>
            <a:r>
              <a:rPr lang="en-US" sz="2800" b="1" i="1" dirty="0" smtClean="0"/>
              <a:t>s room</a:t>
            </a:r>
            <a:r>
              <a:rPr lang="ru-RU" sz="2800" b="1" i="1" dirty="0" smtClean="0"/>
              <a:t>. </a:t>
            </a:r>
            <a:r>
              <a:rPr lang="ru-RU" sz="2800" dirty="0" smtClean="0"/>
              <a:t/>
            </a:r>
            <a:br>
              <a:rPr lang="ru-RU" sz="2800" dirty="0" smtClean="0"/>
            </a:br>
            <a:r>
              <a:rPr lang="ru-RU" sz="2800" dirty="0" smtClean="0"/>
              <a:t> </a:t>
            </a:r>
            <a:r>
              <a:rPr lang="ru-RU" sz="2800" b="1" i="1" dirty="0" smtClean="0"/>
              <a:t>Б) Описание квартиры детей (</a:t>
            </a:r>
            <a:r>
              <a:rPr lang="ru-RU" sz="2800" i="1" dirty="0" smtClean="0"/>
              <a:t>проверка домашнего задания</a:t>
            </a:r>
            <a:r>
              <a:rPr lang="ru-RU" sz="2800" b="1" i="1" dirty="0" smtClean="0"/>
              <a:t>). </a:t>
            </a:r>
            <a:r>
              <a:rPr lang="ru-RU" sz="2800" dirty="0" smtClean="0"/>
              <a:t/>
            </a:r>
            <a:br>
              <a:rPr lang="ru-RU" sz="2800" dirty="0" smtClean="0"/>
            </a:br>
            <a:endParaRPr lang="ru-RU" sz="2800" dirty="0"/>
          </a:p>
        </p:txBody>
      </p:sp>
      <p:pic>
        <p:nvPicPr>
          <p:cNvPr id="4" name="Содержимое 3" descr="http://www.more.ua/images/large/14420-2.jpg"/>
          <p:cNvPicPr>
            <a:picLocks noGrp="1"/>
          </p:cNvPicPr>
          <p:nvPr>
            <p:ph idx="1"/>
          </p:nvPr>
        </p:nvPicPr>
        <p:blipFill>
          <a:blip r:embed="rId3" cstate="print"/>
          <a:srcRect/>
          <a:stretch>
            <a:fillRect/>
          </a:stretch>
        </p:blipFill>
        <p:spPr bwMode="auto">
          <a:xfrm>
            <a:off x="0" y="2636912"/>
            <a:ext cx="3419872" cy="2520279"/>
          </a:xfrm>
          <a:prstGeom prst="rect">
            <a:avLst/>
          </a:prstGeom>
          <a:noFill/>
          <a:ln w="9525">
            <a:noFill/>
            <a:miter lim="800000"/>
            <a:headEnd/>
            <a:tailEnd/>
          </a:ln>
        </p:spPr>
      </p:pic>
      <p:pic>
        <p:nvPicPr>
          <p:cNvPr id="5" name="Рисунок 4" descr="http://topdoski.ru/s_images/12755488159373.jpg"/>
          <p:cNvPicPr/>
          <p:nvPr/>
        </p:nvPicPr>
        <p:blipFill>
          <a:blip r:embed="rId4" cstate="print"/>
          <a:srcRect/>
          <a:stretch>
            <a:fillRect/>
          </a:stretch>
        </p:blipFill>
        <p:spPr bwMode="auto">
          <a:xfrm>
            <a:off x="5743598" y="2708920"/>
            <a:ext cx="3400402" cy="2547257"/>
          </a:xfrm>
          <a:prstGeom prst="rect">
            <a:avLst/>
          </a:prstGeom>
          <a:noFill/>
          <a:ln w="9525">
            <a:noFill/>
            <a:miter lim="800000"/>
            <a:headEnd/>
            <a:tailEnd/>
          </a:ln>
        </p:spPr>
      </p:pic>
      <p:pic>
        <p:nvPicPr>
          <p:cNvPr id="6" name="Рисунок 5" descr="1-комнатная квартира посуточно Красноярск, Ломоносова 10: Фотография 1"/>
          <p:cNvPicPr/>
          <p:nvPr/>
        </p:nvPicPr>
        <p:blipFill>
          <a:blip r:embed="rId5" cstate="print"/>
          <a:srcRect/>
          <a:stretch>
            <a:fillRect/>
          </a:stretch>
        </p:blipFill>
        <p:spPr bwMode="auto">
          <a:xfrm>
            <a:off x="2987824" y="4437112"/>
            <a:ext cx="3600400" cy="2420888"/>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left)">
                                      <p:cBhvr>
                                        <p:cTn id="10" dur="500"/>
                                        <p:tgtEl>
                                          <p:spTgt spid="4"/>
                                        </p:tgtEl>
                                      </p:cBhvr>
                                    </p:animEffect>
                                  </p:childTnLst>
                                </p:cTn>
                              </p:par>
                              <p:par>
                                <p:cTn id="11" presetID="22" presetClass="entr" presetSubtype="2"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right)">
                                      <p:cBhvr>
                                        <p:cTn id="13" dur="500"/>
                                        <p:tgtEl>
                                          <p:spTgt spid="5"/>
                                        </p:tgtEl>
                                      </p:cBhvr>
                                    </p:animEffect>
                                  </p:childTnLst>
                                </p:cTn>
                              </p:par>
                              <p:par>
                                <p:cTn id="14" presetID="22" presetClass="entr" presetSubtype="4"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down)">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252</TotalTime>
  <Words>360</Words>
  <Application>Microsoft Office PowerPoint</Application>
  <PresentationFormat>Экран (4:3)</PresentationFormat>
  <Paragraphs>43</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КОНСПЕКТ УРОКА ПО ТЕМЕ «THE PLACE WE LIVE IN»</vt:lpstr>
      <vt:lpstr>                  </vt:lpstr>
      <vt:lpstr> Цель урока: развитие иноязычной коммуникативной компетенции Планируемые результаты:   Предметные: а) овладевать навыками чтения текста вслух и про себя,  развивать  языковую догадку;  б) развивать способность к решению речемыслительной задачи, способность к логическому изложению; г) развивать умения слушать и понимать иноязычную речь. Метапредметные:  Коммуникативные: понимать содержание прочитанного текста. Регулятивные: осваивать способы решения проблем творческого и поискового характера. Познавательные: осуществлять логические действия сравнения и установления аналогий, анализа и обобщения Личностные: а) развитие  учебно-познавательного интереса к новому учебному материалу и способам решения новой задачи; б) воспитание внимания и умения слушать друг друга; г) поддержание мотиваций к изучению иностранного языка.  </vt:lpstr>
      <vt:lpstr>              Объект контроля:  задания на отработку лексики по теме «Our Flat».                     Предмет контроля: этапы работы на уроке.                     Оборудование:                  1) Компьютерная презентация;                                                                     2) картины детей по теме «Our Flat».                                                                    3) раздаточный материал с картинами мебели;  План урока:   I. I.Организационно-мотивационный этап         1. Организационный момент –1мин.         2. Речевая разминка  – 2 мин.        3. Фонетическая зарядка – 2 мин. II. Этап актуализации и пробного учебного действия.      1.  Активизация лексики в речи учащихся по теме «Our Flat» –  5 мин.      2. Активизация грамматического материала  -  5мин      3. Развитие навыков устной речи – 10мин      4. Физкультминутка – 1 мин. III. Этап практического применения знаний, закрепление тематической лексики,  изученных  речевых клише         5. Развитие  навыков чтения – 5 мин.      6.Развитие  навыков аудирования– 4 мин.      7. Формирование спеллинговых навыков – 5мин III. Этап рефлексии деятельности на уроке  – 5 мин.      1. Рефлексия – 1 мин.       2. Выставление отметок – 2 мин.       3. Домашнее задание -2 мин.   </vt:lpstr>
      <vt:lpstr> 1. Оргмомент.  (со звонком дети заходят в класс и встают в круг, учитель проводит с детьми небольшую разминку в кругу для создания атмосферы доброжелательности ).  Good morning, children! Nice to meet you! How are you, Jane? How are you, Sergey?  Have you got a flat or a house, Kate? Is your flat cosy, Mike? How many rooms are there in your flat, Alex? Is there an arm-chair in your room, Julia? Is there a computer in your room, Anton?   Thank you,  I am glad? You are ready for the lesson,  take your places . Now, look at the blackboard. What is the unit of our term? What is the topic of our lesson?  Today we’ll describe the pictures, read the text and listen to the text </vt:lpstr>
      <vt:lpstr>I. 2.ФОНЗАРЯДКА Repeat after the announcer and then read these words</vt:lpstr>
      <vt:lpstr>II.1Активизация лексики  Play a memory game. Look at the picture for a moment  and then name all the rooms and the things you remember. Which of you can do it best?   Work in pairs</vt:lpstr>
      <vt:lpstr>2. Активизация грамматического материала LOOK  AT  THE  PICTURE AND DESCRIBE NICK’S  ROOM USE “ THERE IS (THERE ARE)  …..”</vt:lpstr>
      <vt:lpstr> 3. Развитие навыков устной речи.  Описание квартиры Ника по картине с использованием there is…,  there are… .    Let’s describe Nick’s room.   Б) Описание квартиры детей (проверка домашнего задания).  </vt:lpstr>
      <vt:lpstr>4.Физкультминутка</vt:lpstr>
      <vt:lpstr> 5. Развитие навыков  чтения с полным пониманием.       You have got a cosy room, it’s nice.  But Alec lived in a small house in the country, but not long  ago his family moved to a new flat in Moscow.  Let’s read the text and say when the family left for Moscow.    Exercise 14, p 101.   And now read the following statements and if you think they are wrong, correct them .Exercise 15 p.101 </vt:lpstr>
      <vt:lpstr>6. Формирование навыков аудирования I also have a new flat and a room of my own. My room is cosy and I’d like to tell you about my room.  You have a lot of different furniture on your tables. Listen to me and choose the furniture I have in my room. Be very attentive</vt:lpstr>
      <vt:lpstr>III 1. Подведение итогов.    1. Рефлексия You worked hard , thank you. Let’s review what  we did  in the lesson? . Now listen to your marks.  (оценки за описание квартиры Ника и своей квартиры ставятся сразу, можно также сразу поставить оценки за аудирование) 2. Домашнее задание.  Exercise16, p.102  1ряд  1задание, 2 ряд – 2задание, 3 ряд- 3 задание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PLACE WE LIVE IN</dc:title>
  <dc:creator>User</dc:creator>
  <cp:lastModifiedBy>Galina</cp:lastModifiedBy>
  <cp:revision>17</cp:revision>
  <dcterms:created xsi:type="dcterms:W3CDTF">2010-11-04T16:52:16Z</dcterms:created>
  <dcterms:modified xsi:type="dcterms:W3CDTF">2016-10-13T19:23:57Z</dcterms:modified>
</cp:coreProperties>
</file>