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7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0" r:id="rId22"/>
    <p:sldId id="261" r:id="rId23"/>
    <p:sldId id="267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68" r:id="rId33"/>
    <p:sldId id="270" r:id="rId34"/>
    <p:sldId id="26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796" autoAdjust="0"/>
  </p:normalViewPr>
  <p:slideViewPr>
    <p:cSldViewPr snapToGrid="0">
      <p:cViewPr varScale="1">
        <p:scale>
          <a:sx n="97" d="100"/>
          <a:sy n="97" d="100"/>
        </p:scale>
        <p:origin x="10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8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602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897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0400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203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466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222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6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1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2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2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5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5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4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2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1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3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Фразеологизмы </a:t>
            </a:r>
            <a:br>
              <a:rPr lang="ru-RU" b="1" dirty="0" smtClean="0"/>
            </a:br>
            <a:r>
              <a:rPr lang="ru-RU" b="1" dirty="0" smtClean="0"/>
              <a:t>в нашей речи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6607" y="5377148"/>
            <a:ext cx="8825658" cy="861420"/>
          </a:xfrm>
        </p:spPr>
        <p:txBody>
          <a:bodyPr>
            <a:normAutofit/>
          </a:bodyPr>
          <a:lstStyle/>
          <a:p>
            <a:r>
              <a:rPr lang="ru-RU" sz="1600" dirty="0"/>
              <a:t>Автор: Эльбукаева Х.М., учитель русского языка и литературы </a:t>
            </a:r>
            <a:endParaRPr lang="ru-RU" sz="1600" dirty="0" smtClean="0"/>
          </a:p>
          <a:p>
            <a:r>
              <a:rPr lang="ru-RU" sz="1600" dirty="0" err="1" smtClean="0"/>
              <a:t>моу</a:t>
            </a:r>
            <a:r>
              <a:rPr lang="ru-RU" sz="1600" dirty="0" smtClean="0"/>
              <a:t> </a:t>
            </a:r>
            <a:r>
              <a:rPr lang="ru-RU" sz="1600" dirty="0"/>
              <a:t>«</a:t>
            </a:r>
            <a:r>
              <a:rPr lang="ru-RU" sz="1600" dirty="0" err="1"/>
              <a:t>Зимитицкая</a:t>
            </a:r>
            <a:r>
              <a:rPr lang="ru-RU" sz="1600" dirty="0"/>
              <a:t> основная общеобразовательная школа»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785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257" y="258755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/>
              <a:t>Классификация фразеологизмов</a:t>
            </a:r>
            <a:endParaRPr lang="ru-RU" b="1" dirty="0"/>
          </a:p>
        </p:txBody>
      </p:sp>
      <p:pic>
        <p:nvPicPr>
          <p:cNvPr id="4" name="Picture 4" descr="http://malenkayastrana.ucoz.com/poy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5" y="1323109"/>
            <a:ext cx="6042066" cy="53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457" y="459645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Семантически неделимые фразеологические обороты, которых целостное значение совершено не соотносится с отдельными значениями составляющих их слов, называются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фразеологическими сращениями (идиомами)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</a:p>
        </p:txBody>
      </p:sp>
      <p:pic>
        <p:nvPicPr>
          <p:cNvPr id="15362" name="Picture 2" descr="http://i.telegraph.co.uk/multimedia/archive/01846/Sodom-and-Gomorr1_184671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14" y="3023753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56075" y="5817944"/>
            <a:ext cx="2783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Содом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гоморра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476" y="293391"/>
            <a:ext cx="5699270" cy="639835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фразеологических сочетаниях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имеются слова как со свободным, так и со связанным употреблением. Рассмотрим оборот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шут гороховый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Слово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свободное употребление. Оно может сочетаться не только со словом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с другими словами. </a:t>
            </a:r>
          </a:p>
        </p:txBody>
      </p:sp>
      <p:pic>
        <p:nvPicPr>
          <p:cNvPr id="17410" name="Picture 2" descr="http://arttower.ru/forum/uploads_gallery/1244729285/med_gallery_7721_827_88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6" y="635068"/>
            <a:ext cx="4381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4" y="221673"/>
            <a:ext cx="5929745" cy="622069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фразеологическое выражение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законченное предложение с утверждением, назиданием или выводом. Примерами таких фразеологических выражений являются пословицы и афоризмы. Если во фразеологическом выражении отсутствует назидание или имеются элементы недосказанности, то это поговорка или крылатая фраза. Другим источником фразеологических выражений является профессиональная речь. </a:t>
            </a:r>
          </a:p>
        </p:txBody>
      </p:sp>
      <p:pic>
        <p:nvPicPr>
          <p:cNvPr id="4" name="Picture 2" descr="http://illustrators.ru/illustrations/11419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11" y="1277673"/>
            <a:ext cx="57531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185" y="210263"/>
            <a:ext cx="6824663" cy="650919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фразеологического единства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характерна образность; каждое слово такой фразы имеет своё значение, но в совокупности они приобретают переносный смысл. Обычно такие  фразеологизмы являются тропами –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грызть гранит науки, плыть по течению.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Отдельные слова, входящие в его состав, семантически несамостоятельны, и значение каждого из компонентов подчинено единству общего образного значения всего фразеологического выражения в целом.</a:t>
            </a:r>
          </a:p>
        </p:txBody>
      </p:sp>
      <p:pic>
        <p:nvPicPr>
          <p:cNvPr id="4" name="Picture 2" descr="http://illustrators.ru/illustrations/47189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48" y="1256281"/>
            <a:ext cx="47625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452718"/>
            <a:ext cx="9898434" cy="1400530"/>
          </a:xfrm>
        </p:spPr>
        <p:txBody>
          <a:bodyPr/>
          <a:lstStyle/>
          <a:p>
            <a:pPr algn="ctr"/>
            <a:r>
              <a:rPr lang="ru-RU" b="1" dirty="0" smtClean="0"/>
              <a:t>Происхождение фразеологизмов</a:t>
            </a:r>
            <a:endParaRPr lang="ru-RU" b="1" dirty="0"/>
          </a:p>
        </p:txBody>
      </p:sp>
      <p:pic>
        <p:nvPicPr>
          <p:cNvPr id="4" name="Picture 6" descr="http://big-pig.ucoz.ru/pictures/1/0081_child_fig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30" y="1644208"/>
            <a:ext cx="36957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du.tltsu.ru/sites/sites_content/site1065/html/media6815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10" y="1644208"/>
            <a:ext cx="389572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12" y="265682"/>
            <a:ext cx="8946541" cy="4195481"/>
          </a:xfrm>
        </p:spPr>
        <p:txBody>
          <a:bodyPr>
            <a:norm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Исконно русские фразеологизмы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возникли преимущественно в результате метафорического переосмысления свободных словосочетаний: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сматывать удочки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месить грязь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расправлять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крылья, работать засучив рукава, работать спустя рукава.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http://edu.tltsu.ru/sites/sites_content/site1065/html/media6815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81" y="2854037"/>
            <a:ext cx="4825256" cy="36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894" y="293391"/>
            <a:ext cx="8946541" cy="4195481"/>
          </a:xfrm>
        </p:spPr>
        <p:txBody>
          <a:bodyPr>
            <a:norm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Заимствованные из старославянского языка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зеницу ока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 мира сего, притча во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языцех, метать бисер перед свиньями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im7-tub-ru.yandex.net/i?id=121841480-3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7" y="1904999"/>
            <a:ext cx="6433221" cy="44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48" y="265682"/>
            <a:ext cx="8946541" cy="4195481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Фразеологизмы, возникшие вследствие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метафоризации устойчивых словосочетаний терминологического характера: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вес, сгущать краски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 descr="http://img-2006-10.photosight.ru/16/1707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18" y="1952408"/>
            <a:ext cx="6134389" cy="46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603" y="334954"/>
            <a:ext cx="8946541" cy="4195481"/>
          </a:xfrm>
        </p:spPr>
        <p:txBody>
          <a:bodyPr>
            <a:norm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бытовые наименования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принадлежащие к какой-либо строго определенной терминологической системе: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бабье лето, козья ножка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http://ljplus.ru/img4/s/t/stroganov/Lyuba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0" y="2484258"/>
            <a:ext cx="5275408" cy="42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starina.info/foto/b/1188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70" y="1357745"/>
            <a:ext cx="3086891" cy="47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529" y="244899"/>
            <a:ext cx="9404723" cy="1400530"/>
          </a:xfrm>
        </p:spPr>
        <p:txBody>
          <a:bodyPr/>
          <a:lstStyle/>
          <a:p>
            <a:pPr algn="ctr"/>
            <a:r>
              <a:rPr lang="ru-RU" b="1" dirty="0" err="1"/>
              <a:t>Л.В.Щерба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057" y="1152983"/>
            <a:ext cx="7334107" cy="5594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вдумываться в язык и в его выразительные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абсолютно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необходима, чтобы научиться писать грамотно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 смысле слова, т.е. правильно строить фразы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подбирать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слова, которые наилучшим образом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мысль.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pravmir.ru/uploads/cher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9" y="1152983"/>
            <a:ext cx="3637395" cy="51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184" y="2241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Крылатые слова  и выражения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относящиеся к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библеизмам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манна небесная, умывать руки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://big-pig.ucoz.ru/pictures/1/0081_child_fi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58" y="1690254"/>
            <a:ext cx="6051977" cy="47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mfeet.com/wp-content/uploads/2012/01/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18" y="1814276"/>
            <a:ext cx="6862207" cy="504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8184" y="2241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Крылатые слова  и выражения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относящиеся к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греко-римской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ахиллесова пята, дамоклов меч, муки тантала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anischewo.narod.ru/children/frazeologiya/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03" y="1795384"/>
            <a:ext cx="7242751" cy="50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8184" y="2241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Крылатые слова  и выражения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относящиеся к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русской и западноевропейской литературы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 и волшебник, между молотом и наковальней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3020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476" y="334954"/>
            <a:ext cx="8946541" cy="4195481"/>
          </a:xfrm>
        </p:spPr>
        <p:txBody>
          <a:bodyPr>
            <a:norm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Фразеологические кальки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сквозь пальцы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 немецкого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Finger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sehen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своей тарелке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 французского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pas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assiette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8" name="Picture 14" descr="http://step-for-step.com/wp-content/uploads/2012/09/Ne-v-svoey-tarel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7" y="1966198"/>
            <a:ext cx="4862946" cy="479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875" y="411155"/>
            <a:ext cx="10132725" cy="1400530"/>
          </a:xfrm>
        </p:spPr>
        <p:txBody>
          <a:bodyPr/>
          <a:lstStyle/>
          <a:p>
            <a:pPr algn="ctr"/>
            <a:r>
              <a:rPr lang="ru-RU" b="1" dirty="0"/>
              <a:t>Грамматическая характеристика фразеологизмов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875" y="1942081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грамматическую характеристику входят сведения, касающиеся основных грамматических категорий, которые присущи данным фразеологизмам.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Глагольные фразеологизмы употребляются преимущественно в форме совершенного и несовершенного вида: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(взять)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быка за рога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вешать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(повесить)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напускать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(напустить)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туману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http://img10.proshkolu.ru/content/media/pic/std/4000000/3118000/3117833-297f7bf520609b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969">
            <a:off x="8705181" y="2826520"/>
            <a:ext cx="3090877" cy="30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39" y="265681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Многим фразеологическим оборотам присуще сильное управление, при котором господствующий фразеологизм  нуждается в распространении определенной падежной формой: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собаку съел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чем, на чем. Подобным образом управляют и фразеологические обороты, образованные по модели предложения: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 скребут на душе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кого,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 с овчинку показалось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кому. </a:t>
            </a:r>
          </a:p>
        </p:txBody>
      </p:sp>
      <p:pic>
        <p:nvPicPr>
          <p:cNvPr id="26626" name="Picture 2" descr="http://www.4-legged.com/blog/wp-content/uploads/2013/05/7-cat-cl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09" y="3418482"/>
            <a:ext cx="4485698" cy="33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767" y="182555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наречных фразеологизмах сопровождающие их глаголы приводятся в определенных формах: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во все уши, жить на птичьих правах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Наблюдаются и такие случаи, когда наречный фразеологизм относительно свободно соединяется в речи с глаголами разного значения. Тем не менее эти глаголы употребляются лишь в какой-то одной видовой форме: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духом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глаголе-сказуемом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сов.в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и дело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глаголе-сказуемом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несов.в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</p:txBody>
      </p:sp>
      <p:pic>
        <p:nvPicPr>
          <p:cNvPr id="28674" name="Picture 2" descr="http://24sos.ru/images/p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111">
            <a:off x="8525875" y="3104018"/>
            <a:ext cx="3517163" cy="32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820" y="217190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Стилистика и </a:t>
            </a:r>
            <a:r>
              <a:rPr lang="ru-RU" b="1" dirty="0" smtClean="0"/>
              <a:t>фразеологизмы</a:t>
            </a:r>
            <a:endParaRPr lang="ru-RU" b="1" dirty="0"/>
          </a:p>
        </p:txBody>
      </p:sp>
      <p:pic>
        <p:nvPicPr>
          <p:cNvPr id="4" name="Picture 2" descr="http://www.maaam.ru/upload/blogs/dc7bd22ff4066f73161ab6f376b0eb9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86" y="1076170"/>
            <a:ext cx="7479250" cy="56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039" y="307245"/>
            <a:ext cx="9952616" cy="419548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могут быть стилистически нейтральными, высокими и сниженными (разговорные, просторечные). К числу стилистически нейтральных можно отнести: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 времени, находить общий язык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http://www.snegidhi.com/2009/19-9/odd_couple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93" y="2404985"/>
            <a:ext cx="3188871" cy="43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ic.pics.livejournal.com/anastgal/2719565/1552146/1552146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4" y="2836077"/>
            <a:ext cx="5635625" cy="37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331" y="210263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разговорных фразеологизмов придает речи оттенок непринужденности. Основная область применения их – бытовое общение, устная форма диалогической речи: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вставлять палки в колеса, гадать на кофейной гуще, садиться в галошу, сбиться с ног, считать ворон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do.gendocs.ru/pars_docs/tw_refs/363/362392/362392_html_m3f788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91" y="2567418"/>
            <a:ext cx="50482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do2.gendocs.ru/pars_docs/tw_refs/401/400340/400340_html_359ca06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8" y="3335967"/>
            <a:ext cx="5450491" cy="27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12" y="390372"/>
            <a:ext cx="8946541" cy="419548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фразеология – тонкий инструмент в создании произведений устного народного творчества, художественной литературы. Эти сокровища хранятся не только на стеллажах библиотек, но в нашем языковом сознании. </a:t>
            </a:r>
          </a:p>
        </p:txBody>
      </p:sp>
      <p:pic>
        <p:nvPicPr>
          <p:cNvPr id="2050" name="Picture 2" descr="http://svb.ucoz.ru/mif/siz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09" y="2915963"/>
            <a:ext cx="3963843" cy="380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39" y="196409"/>
            <a:ext cx="10077306" cy="419548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чертой просторечных фразеологизмов служит их грубовато-сниженное содержание, используются они в устной непринужденной речи: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вынь да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голова садовая, воротить нос, в чем мать родила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olegrastaturin.ru/wp-content/flagallery/illustration/frazeologizmy-22_703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55" y="1539406"/>
            <a:ext cx="3299681" cy="50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ttp://stonefacecreations.homestead.com/containe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14" y="2160442"/>
            <a:ext cx="60769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767" y="279536"/>
            <a:ext cx="10035742" cy="419548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фразеологизмы придают речи оттенок приподнятости, торжественности. В основном это фразеологические обороты книжного, литературного происхождения: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краеугольный камень, прометеев огонь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http://thelib.ru/books/00/07/41/00074186/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4" y="2377276"/>
            <a:ext cx="3315550" cy="475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img1.liveinternet.ru/images/attach/c/5/88/407/88407459_218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03" y="2377275"/>
            <a:ext cx="5460279" cy="43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971" y="99414"/>
            <a:ext cx="9404723" cy="1400530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28" y="986118"/>
            <a:ext cx="8946541" cy="419548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фразеологизмов придает речи живость и образность. </a:t>
            </a:r>
          </a:p>
        </p:txBody>
      </p:sp>
      <p:pic>
        <p:nvPicPr>
          <p:cNvPr id="12296" name="Picture 8" descr="http://illustrators.ru/illustrations/438393_original.jpg?1338740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62" y="1717964"/>
            <a:ext cx="3999188" cy="49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rod.ru/uploads/092013/vinos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2382087"/>
            <a:ext cx="5727887" cy="42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766" y="279536"/>
            <a:ext cx="5865525" cy="631522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в речи фразеологизмов создает определенные трудности, поскольку языковая норма требует точного их воспроизведения, что не всегда учитывается говорящими. </a:t>
            </a:r>
          </a:p>
        </p:txBody>
      </p:sp>
      <p:pic>
        <p:nvPicPr>
          <p:cNvPr id="8" name="Picture 4" descr="http://illustrators.ru/illustrations/43828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20" y="598699"/>
            <a:ext cx="459105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603" y="307245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Грубой речевой ошибкой является и искажение образного значения фразеологизма, который в контексте воспринимается не в его метафорическом значении, 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olegrastaturin.ru/wp-content/flagallery/illustration/frazeologizmy-7_666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182" y="1211426"/>
            <a:ext cx="3257855" cy="52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astersoft.net/images/0/2/frazeologizmy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39" y="2118664"/>
            <a:ext cx="5522531" cy="473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876" y="293390"/>
            <a:ext cx="9398433" cy="419548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греческого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оборот речи,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учение) – это особый раздел лингвистики, в котором изучаются семантические, морфолого-синтаксические и стилистические особенности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(фразеологические обороты) – устойчивые, неразложимые словосочетания. 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knigapoisk.ru/var/smarty_img/186x273_1_7268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396">
            <a:off x="8085915" y="1956157"/>
            <a:ext cx="3159775" cy="46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Признаки фразеологизмов</a:t>
            </a:r>
            <a:endParaRPr lang="ru-RU" b="1" dirty="0"/>
          </a:p>
        </p:txBody>
      </p:sp>
      <p:pic>
        <p:nvPicPr>
          <p:cNvPr id="6146" name="Picture 2" descr="http://wiki.iteach.ru/images/9/92/%D0%9D%D0%B0%D0%B6%D0%B8%D1%8F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806">
            <a:off x="922625" y="1943658"/>
            <a:ext cx="3728602" cy="398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900igr.net/datai/russkij-jazyk/Slovar-russkogo-jazyka/0011-004-Uznaj-frazeologizmy-i-vspomni-ikh-znacheni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2837">
            <a:off x="7091028" y="2028027"/>
            <a:ext cx="3807008" cy="39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41" y="237972"/>
            <a:ext cx="6558250" cy="662002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мера, степень слитности, смысловой нерасторжимости всех составных частей фразеологизма. Чем устойчивее в этом отношении фразеологизм, тем в большей степени составные части его теряют ранее присущие им общепринятые значения.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решетом воду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бесцельно и безрезультатно трудиться. Здесь все компоненты фразеологизма потеряли собственное лексическое значение и служат для выражения фразеологического значения в целом. </a:t>
            </a:r>
          </a:p>
        </p:txBody>
      </p:sp>
      <p:pic>
        <p:nvPicPr>
          <p:cNvPr id="7170" name="Picture 2" descr="http://www.planetaskazok.ru/images/stories/dr_skz/zayats_kosika_i_druzya/img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1" y="1511985"/>
            <a:ext cx="5223164" cy="37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185" y="334954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регулярная повторяемость фразеологических оборотов в речи.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воспроизводятся такие фразеологизмы, как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выжимать сок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 горами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не доходят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st1.diets.ru/data/cache/2012may/22/28/789057_33151-7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66" y="2543531"/>
            <a:ext cx="634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040" y="265681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Фразеологические обороты практически не переводятся на другой язык, т.к. они имеют целостное лексическое значение, а составляющие фразеологизм слова как бы теряют собственное значение.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с молоком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человек крепкого здоровья,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лепет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говорить наивное, примитивное, несерьезное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img-2008-06.photosight.ru/29/2737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17" y="3209805"/>
            <a:ext cx="4105164" cy="31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02" y="418081"/>
            <a:ext cx="6835343" cy="4195481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Незамкнутость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фразеологизма проявляется в том, что он обычно всем своим составом, как одно неделимое целое, сочетается в речи со словами, которые его окружают. </a:t>
            </a:r>
          </a:p>
        </p:txBody>
      </p:sp>
      <p:pic>
        <p:nvPicPr>
          <p:cNvPr id="10242" name="Picture 2" descr="http://a22002.rimg.info/icon/151199500020ddf93a127b882b25439870adb3f8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11" y="418081"/>
            <a:ext cx="333375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</TotalTime>
  <Words>953</Words>
  <Application>Microsoft Office PowerPoint</Application>
  <PresentationFormat>Широкоэкранный</PresentationFormat>
  <Paragraphs>48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Times New Roman</vt:lpstr>
      <vt:lpstr>Wingdings 3</vt:lpstr>
      <vt:lpstr>Ион</vt:lpstr>
      <vt:lpstr>Фразеологизмы  в нашей речи</vt:lpstr>
      <vt:lpstr>Л.В.Щерба </vt:lpstr>
      <vt:lpstr>Презентация PowerPoint</vt:lpstr>
      <vt:lpstr>Презентация PowerPoint</vt:lpstr>
      <vt:lpstr>Признаки фразеологизмов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фразеологизмов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Происхождение фразеологизмов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Грамматическая характеристика фразеологизмов </vt:lpstr>
      <vt:lpstr>Презентация PowerPoint</vt:lpstr>
      <vt:lpstr>Презентация PowerPoint</vt:lpstr>
      <vt:lpstr>Стилистика и фразеологизмы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Фразеологизмы  в нашей речи</dc:title>
  <dc:creator>Екатерина Хромина</dc:creator>
  <cp:lastModifiedBy>Хеда Эльбукаева</cp:lastModifiedBy>
  <cp:revision>16</cp:revision>
  <dcterms:created xsi:type="dcterms:W3CDTF">2014-01-26T15:45:33Z</dcterms:created>
  <dcterms:modified xsi:type="dcterms:W3CDTF">2016-11-04T18:48:49Z</dcterms:modified>
</cp:coreProperties>
</file>