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0" r:id="rId5"/>
    <p:sldId id="261" r:id="rId6"/>
    <p:sldId id="273" r:id="rId7"/>
    <p:sldId id="274" r:id="rId8"/>
    <p:sldId id="272" r:id="rId9"/>
    <p:sldId id="264" r:id="rId10"/>
    <p:sldId id="266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F494"/>
    <a:srgbClr val="F4FDBB"/>
    <a:srgbClr val="FAEABE"/>
    <a:srgbClr val="A4C75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36" autoAdjust="0"/>
    <p:restoredTop sz="94660"/>
  </p:normalViewPr>
  <p:slideViewPr>
    <p:cSldViewPr>
      <p:cViewPr varScale="1">
        <p:scale>
          <a:sx n="73" d="100"/>
          <a:sy n="73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6537409716838836"/>
          <c:y val="2.9487051112830561E-2"/>
          <c:w val="0.64898961711644876"/>
          <c:h val="0.4565115379363706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Что такое йододеффицит?</c:v>
                </c:pt>
                <c:pt idx="1">
                  <c:v>Употр.ли вы натур.продукты?</c:v>
                </c:pt>
                <c:pt idx="2">
                  <c:v>Снижает успеваемость?</c:v>
                </c:pt>
                <c:pt idx="3">
                  <c:v>ухудшает самочувствие</c:v>
                </c:pt>
                <c:pt idx="4">
                  <c:v>вызывает нарушение щ.железы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77.7</c:v>
                </c:pt>
                <c:pt idx="1">
                  <c:v>66.599999999999994</c:v>
                </c:pt>
                <c:pt idx="2">
                  <c:v>44.4</c:v>
                </c:pt>
                <c:pt idx="3">
                  <c:v>44.4</c:v>
                </c:pt>
                <c:pt idx="4">
                  <c:v>55.5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Что такое йододеффицит?</c:v>
                </c:pt>
                <c:pt idx="1">
                  <c:v>Употр.ли вы натур.продукты?</c:v>
                </c:pt>
                <c:pt idx="2">
                  <c:v>Снижает успеваемость?</c:v>
                </c:pt>
                <c:pt idx="3">
                  <c:v>ухудшает самочувствие</c:v>
                </c:pt>
                <c:pt idx="4">
                  <c:v>вызывает нарушение щ.железы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22.2</c:v>
                </c:pt>
                <c:pt idx="1">
                  <c:v>33.300000000000004</c:v>
                </c:pt>
                <c:pt idx="2">
                  <c:v>11.1</c:v>
                </c:pt>
                <c:pt idx="3">
                  <c:v>56</c:v>
                </c:pt>
                <c:pt idx="4">
                  <c:v>44.4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Что такое йододеффицит?</c:v>
                </c:pt>
                <c:pt idx="1">
                  <c:v>Употр.ли вы натур.продукты?</c:v>
                </c:pt>
                <c:pt idx="2">
                  <c:v>Снижает успеваемость?</c:v>
                </c:pt>
                <c:pt idx="3">
                  <c:v>ухудшает самочувствие</c:v>
                </c:pt>
                <c:pt idx="4">
                  <c:v>вызывает нарушение щ.железы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axId val="79159680"/>
        <c:axId val="91609728"/>
      </c:barChart>
      <c:catAx>
        <c:axId val="79159680"/>
        <c:scaling>
          <c:orientation val="minMax"/>
        </c:scaling>
        <c:axPos val="b"/>
        <c:tickLblPos val="nextTo"/>
        <c:crossAx val="91609728"/>
        <c:crosses val="autoZero"/>
        <c:auto val="1"/>
        <c:lblAlgn val="ctr"/>
        <c:lblOffset val="100"/>
      </c:catAx>
      <c:valAx>
        <c:axId val="91609728"/>
        <c:scaling>
          <c:orientation val="minMax"/>
        </c:scaling>
        <c:axPos val="l"/>
        <c:majorGridlines/>
        <c:numFmt formatCode="General" sourceLinked="1"/>
        <c:tickLblPos val="nextTo"/>
        <c:crossAx val="7915968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2F49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714488"/>
            <a:ext cx="8458200" cy="165618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Дефицит йода в организме человека</a:t>
            </a:r>
            <a:endParaRPr lang="sah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5085184"/>
            <a:ext cx="4752528" cy="1248544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ru-RU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sah-RU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ыполнила: Айна Никифорова ученица</a:t>
            </a:r>
          </a:p>
          <a:p>
            <a:pPr algn="r"/>
            <a:r>
              <a:rPr lang="sah-RU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класса</a:t>
            </a:r>
          </a:p>
          <a:p>
            <a:pPr algn="r"/>
            <a:r>
              <a:rPr lang="ru-RU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  <a:r>
              <a:rPr lang="sah-RU" sz="3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ah-RU" sz="3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Никифорова Ф.В.</a:t>
            </a:r>
            <a:endParaRPr lang="sah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Documents and Settings\Администратор\Мои документы\для конференции\йод фото\йод 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70294"/>
            <a:ext cx="3960440" cy="297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27584" y="260648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  «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Чурапчинская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им. И.М. Павлова.»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529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8136904" cy="648072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2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2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2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</a:br>
            <a:endParaRPr lang="sah-RU" sz="22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260648"/>
            <a:ext cx="856895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Исследование торговых точек в микрорайоне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Мурун-Тыымпыйа</a:t>
            </a:r>
            <a:endParaRPr lang="sah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ah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ah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 “Сэргэ”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чеснок – 9 мг, говядина- 7,2мг, куры- 6мг, хлеб белый- 5,6мг, шоколад молочный- 5,5Г, морковь – 5 мг, горошек зеленый – 5 мг; яйцо куриное -20мг.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 «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Тыымпы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»: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чеснок – 9 мг, говядина- 7,2мг, куры- 6мг, хлеб белый- 5,6мг, шоколад молочный- 5,5Г, морковь – 5 мг, горошек зеленый – 5 мг; яйцо куриное -20мг, яблоки, апельсины-по2мг, пшенная крупа – 4,5 мг, гречневая  крупа– 3,3 мг, рисовая крупа– 1,3 мг.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 «Лия»: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чеснок – 9 мг, говядина- 7,2мг, куры- 6мг, хлеб белый- 5,6мг, шоколад молочный- 5,5Г, морковь – 5 мг, горошек зеленый – 5 мг; яйцо куриное -20мг, яблоки, апельсины-по2мг, гречневая  крупа– 3,3 мг, рисовая крупа– 1,3 мг.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 «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Барыс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»: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чеснок – 9 мг, говядина- 7,2мг, куры- 6мг, хлеб белый- 5,6мг, шоколад молочный- 5,5Г, морковь – 5 мг, горошек зеленый – 5 мг; яйцо куриное -20мг, яблоки, апельсины-по2мг, гречневая  крупа– 3,3 мг, рисовая крупа– 1,3 мг. Лосось-260, креветки-110, морская капуста-430, ?ельдь-52мг.</a:t>
            </a:r>
          </a:p>
          <a:p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ЧСОШ2-1б\Desktop\20151118_154755.jpg"/>
          <p:cNvPicPr>
            <a:picLocks noChangeAspect="1" noChangeArrowheads="1"/>
          </p:cNvPicPr>
          <p:nvPr/>
        </p:nvPicPr>
        <p:blipFill>
          <a:blip r:embed="rId2" cstate="print"/>
          <a:srcRect b="24573"/>
          <a:stretch>
            <a:fillRect/>
          </a:stretch>
        </p:blipFill>
        <p:spPr bwMode="auto">
          <a:xfrm>
            <a:off x="1547664" y="5373216"/>
            <a:ext cx="2624663" cy="1484784"/>
          </a:xfrm>
          <a:prstGeom prst="rect">
            <a:avLst/>
          </a:prstGeom>
          <a:noFill/>
        </p:spPr>
      </p:pic>
      <p:pic>
        <p:nvPicPr>
          <p:cNvPr id="1027" name="Picture 3" descr="C:\Users\ЧСОШ2-1б\Desktop\20151118_155210.jpg"/>
          <p:cNvPicPr>
            <a:picLocks noChangeAspect="1" noChangeArrowheads="1"/>
          </p:cNvPicPr>
          <p:nvPr/>
        </p:nvPicPr>
        <p:blipFill>
          <a:blip r:embed="rId3" cstate="print"/>
          <a:srcRect r="20863" b="9051"/>
          <a:stretch>
            <a:fillRect/>
          </a:stretch>
        </p:blipFill>
        <p:spPr bwMode="auto">
          <a:xfrm>
            <a:off x="5580112" y="5337792"/>
            <a:ext cx="2376264" cy="1520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1264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6554867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Calibri"/>
              </a:rPr>
              <a:t>Рекомендации по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Calibri"/>
              </a:rPr>
              <a:t>использованию и приготовлению пищевых продуктов</a:t>
            </a:r>
            <a:endParaRPr lang="sah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000" y="980728"/>
            <a:ext cx="9001000" cy="3816424"/>
          </a:xfrm>
        </p:spPr>
        <p:txBody>
          <a:bodyPr>
            <a:noAutofit/>
          </a:bodyPr>
          <a:lstStyle/>
          <a:p>
            <a:pPr algn="just">
              <a:spcAft>
                <a:spcPts val="1000"/>
              </a:spcAft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Морепродукты (Морские водоросли; рыба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сельдь, камбала, треска, палтус, морской окунь, тунец,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лосось;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гребешки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крабы, креветки, кальмары, мидии,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устрицы)</a:t>
            </a:r>
          </a:p>
          <a:p>
            <a:pPr algn="just">
              <a:spcAft>
                <a:spcPts val="1000"/>
              </a:spcAft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Йодированные продукты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1000"/>
              </a:spcAft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Пресноводная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рыба</a:t>
            </a:r>
          </a:p>
          <a:p>
            <a:pPr algn="just">
              <a:spcAft>
                <a:spcPts val="1000"/>
              </a:spcAft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Зерновые культуры, молоко, яйца, масло, говядина. </a:t>
            </a: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Овощи,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выращенные на богатых йодом почвах, в том числе: баклажаны, репчатый и зеленый лук, чеснок, салат-латук, щавель, спаржа, шпинат, редис, свекла, картофель, морковь, томаты. </a:t>
            </a:r>
            <a:endParaRPr lang="sah-RU" sz="18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Некоторые фрукты и ягоды, в том числе апельсины, лимоны, бананы, дыня, виноград, ананасы, клубника, яблоки, хурма.</a:t>
            </a:r>
            <a:endParaRPr lang="sah-RU" sz="18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Шампиньоны</a:t>
            </a:r>
            <a:endParaRPr lang="sah-RU" sz="18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ah-RU" sz="20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4" name="Picture 10" descr="imagesCA0FGK2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5210138"/>
            <a:ext cx="1944216" cy="1315206"/>
          </a:xfrm>
          <a:prstGeom prst="rect">
            <a:avLst/>
          </a:prstGeom>
          <a:noFill/>
        </p:spPr>
      </p:pic>
      <p:pic>
        <p:nvPicPr>
          <p:cNvPr id="5" name="Picture 8" descr="jktitytttttttttttt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157192"/>
            <a:ext cx="2144586" cy="1440160"/>
          </a:xfrm>
          <a:prstGeom prst="rect">
            <a:avLst/>
          </a:prstGeom>
          <a:noFill/>
        </p:spPr>
      </p:pic>
      <p:pic>
        <p:nvPicPr>
          <p:cNvPr id="6" name="Picture 6" descr="imagesCA2Y7G5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5157192"/>
            <a:ext cx="2022486" cy="1368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5621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49006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заключение</a:t>
            </a:r>
            <a:endParaRPr lang="sah-RU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712968" cy="5976664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результате проведенной работы можно сделать следующие выводы:</a:t>
            </a:r>
            <a:endParaRPr lang="sah-RU" sz="24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1) Изучив литературу по данной теме, мы выяснили, что проблема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йододефицита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существует и является актуальной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а недостаток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йода в организме приводит к  развитию многих заболеваний,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также существенно снижает умственные способности учащихся.</a:t>
            </a:r>
            <a:endParaRPr lang="sah-RU" sz="24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2) Большинство учащихся  моего класса испытывают дефицит йода. </a:t>
            </a:r>
            <a:endParaRPr lang="sah-RU" sz="24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 В торговых точках села Чурапча достаточное количество продуктов, содержащих йод.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4) Рассмотрев результаты исследования, пришли к выводу о необходимости просветительской работы среди учащихся нашей школы и родителей. Со своей стороны мы предлагаем вниманию учащихся нашей школы и их родителям буклеты, содержащие самую общую информацию по проблеме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йододефицита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endParaRPr lang="sah-RU" sz="24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endParaRPr lang="sah-RU" sz="24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229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>
            <a:normAutofit fontScale="9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31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31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3100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3100" b="1" dirty="0">
                <a:latin typeface="Times New Roman"/>
                <a:ea typeface="Calibri"/>
                <a:cs typeface="Times New Roman"/>
              </a:rPr>
            </a:br>
            <a:r>
              <a:rPr lang="ru-RU" sz="31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31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3100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3100" b="1" dirty="0">
                <a:latin typeface="Times New Roman"/>
                <a:ea typeface="Calibri"/>
                <a:cs typeface="Times New Roman"/>
              </a:rPr>
            </a:br>
            <a:endParaRPr lang="sah-RU" sz="4000" dirty="0">
              <a:ea typeface="Calibri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445624" cy="424847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Актуальность темы:</a:t>
            </a:r>
            <a:r>
              <a:rPr lang="ru-RU" sz="34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</a:p>
          <a:p>
            <a:pPr>
              <a:buNone/>
            </a:pPr>
            <a:r>
              <a:rPr lang="ru-RU" sz="3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    На сегодняшний день, согласно статистическим данным, дефицит  йода имеют около 1,5 миллиарда человек в мире. В том числе в России от недостатка йода страдает около 70% населения. Территория  Республики Саха (Якутия)  находится  также  в  </a:t>
            </a:r>
            <a:r>
              <a:rPr lang="ru-RU" sz="3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йододефицитной</a:t>
            </a:r>
            <a:r>
              <a:rPr lang="ru-RU" sz="3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 зоне</a:t>
            </a:r>
            <a:r>
              <a:rPr lang="ru-RU" sz="3400" b="1" dirty="0" smtClean="0">
                <a:latin typeface="Times New Roman"/>
                <a:ea typeface="Calibri"/>
                <a:cs typeface="Times New Roman"/>
              </a:rPr>
              <a:t>.</a:t>
            </a:r>
            <a:endParaRPr lang="sah-RU" sz="3400" b="1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Объект исследования</a:t>
            </a:r>
            <a:r>
              <a:rPr lang="ru-RU" sz="34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ru-RU" sz="3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нехватка йода</a:t>
            </a:r>
            <a:endParaRPr lang="sah-RU" sz="3400" b="1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Предмет исследования</a:t>
            </a:r>
            <a:r>
              <a:rPr lang="ru-RU" sz="34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ru-RU" sz="3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йододефицит</a:t>
            </a:r>
            <a:r>
              <a:rPr lang="ru-RU" sz="3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в организме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Новизна: </a:t>
            </a:r>
            <a:r>
              <a:rPr lang="ru-RU" sz="3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Выявление </a:t>
            </a:r>
            <a:r>
              <a:rPr lang="ru-RU" sz="3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йододефицита</a:t>
            </a:r>
            <a:r>
              <a:rPr lang="ru-RU" sz="3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среди учащихся и проведение профилактической работы</a:t>
            </a:r>
            <a:endParaRPr lang="sah-RU" sz="3400" b="1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endParaRPr lang="sah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19462" y="-1035228"/>
            <a:ext cx="5501009" cy="1307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>
                <a:srgbClr val="F0A22E"/>
              </a:buClr>
              <a:buSzPct val="70000"/>
            </a:pPr>
            <a:endParaRPr lang="sah-RU" sz="2800" dirty="0" smtClean="0">
              <a:solidFill>
                <a:srgbClr val="4E3B30"/>
              </a:solidFill>
              <a:ea typeface="Calibri"/>
              <a:cs typeface="Times New Roman"/>
            </a:endParaRPr>
          </a:p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</a:pPr>
            <a:endParaRPr lang="sah-RU" sz="3200" dirty="0">
              <a:solidFill>
                <a:srgbClr val="4E3B3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581128"/>
            <a:ext cx="8424936" cy="1990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6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Методы исследования: </a:t>
            </a:r>
            <a:r>
              <a:rPr lang="ru-RU" sz="26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теоретический анализ; анкетирование, эксперимент, анализ и сравнение полученных результатов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sah-RU" sz="2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511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Цель работы</a:t>
            </a:r>
            <a:r>
              <a:rPr lang="ru-RU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изучить 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дефицит йода и влияние в организме человека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В 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ходе исследования решить 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задачи:</a:t>
            </a:r>
            <a:endParaRPr lang="sah-RU" sz="2800" b="1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1)Изучить материалы по теме;</a:t>
            </a:r>
            <a:endParaRPr lang="sah-RU" sz="28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2)Провести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пробы на содержание йода в организме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</a:t>
            </a:r>
            <a:r>
              <a:rPr lang="ru-RU" sz="28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учащихся школы.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3)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составить рекомендации по профилактике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йододефицитных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заболеваний.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4)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Выявить наличие и ассортимент йодированных продуктов питания  в торговых точках микрорайона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Мурун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Тымпыйа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с. Чурапча;</a:t>
            </a:r>
            <a:endParaRPr lang="sah-RU" sz="28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Практическая значимость работы: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материал доклада может использоваться в классных часах, родительском собрании класса</a:t>
            </a:r>
            <a:endParaRPr lang="sah-RU" sz="28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981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Йододефицит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Якутии определяется географическим расположением, климатическими условиями, «неполадками» в экологии, нехваткой витаминов и морепродуктов в рационе питания наших жителей. </a:t>
            </a:r>
            <a:endParaRPr lang="sah-RU" sz="24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Щитовидная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железа в этих условиях испытывает тройной стресс, со стороны неблагоприятных климатических условий (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холодовой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фактор, нарушение светового режима), негативного влияния деятельности человека и природного дефицита йода, что приводит к ее перенапряжению и развитию болезни. Таким образом, рассматриваемая мной проблема, является достаточно значимой для нашей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местности.</a:t>
            </a:r>
            <a:endParaRPr lang="sah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849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6048672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3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Главные симптомы недостатка йода у детей:</a:t>
            </a:r>
            <a:endParaRPr lang="sah-RU" sz="3300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Плохой аппетит и быстрая утомляемость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sah-RU" sz="28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 Потеря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интереса.</a:t>
            </a:r>
            <a:endParaRPr lang="sah-RU" sz="28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3.Частые простуды, медленный рост и плохая успеваемость в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школе.</a:t>
            </a:r>
            <a:endParaRPr lang="sah-RU" sz="28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4.Сухая кожа, ломкие волосы, холодные руки.</a:t>
            </a:r>
            <a:endParaRPr lang="sah-RU" sz="28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Таким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образом, недостаток йода может «поразить» и взрослых, и детей, притом — в любом возрасте, от ещё не рожденного младенца до глубоко пожилого человека. </a:t>
            </a:r>
            <a:endParaRPr lang="sah-RU" sz="28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ah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127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52928" cy="50405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Сравнительный анализ  в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Чурапчинском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улусе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251520" y="980727"/>
          <a:ext cx="8640960" cy="3927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1619602"/>
                <a:gridCol w="1621918"/>
                <a:gridCol w="1169840"/>
                <a:gridCol w="1046428"/>
                <a:gridCol w="1293252"/>
                <a:gridCol w="1169840"/>
              </a:tblGrid>
              <a:tr h="1167444">
                <a:tc>
                  <a:txBody>
                    <a:bodyPr/>
                    <a:lstStyle/>
                    <a:p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вид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Число зарегистрированных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Дети </a:t>
                      </a:r>
                    </a:p>
                    <a:p>
                      <a:r>
                        <a:rPr lang="ru-RU" dirty="0" smtClean="0"/>
                        <a:t>0 до 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Подростки </a:t>
                      </a:r>
                    </a:p>
                    <a:p>
                      <a:r>
                        <a:rPr lang="ru-RU" dirty="0" smtClean="0"/>
                        <a:t>15-17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взрослые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Состояли в учёте</a:t>
                      </a:r>
                      <a:r>
                        <a:rPr lang="ru-RU" baseline="0" dirty="0" smtClean="0"/>
                        <a:t>  конце года</a:t>
                      </a:r>
                      <a:endParaRPr lang="ru-RU" dirty="0"/>
                    </a:p>
                  </a:txBody>
                  <a:tcPr/>
                </a:tc>
              </a:tr>
              <a:tr h="55660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lang="ru-RU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Эндемический зоб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9467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Узловой зоб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128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137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771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ru-RU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Э.з</a:t>
                      </a:r>
                      <a:endParaRPr lang="ru-RU" b="1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3474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У.з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825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ru-RU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Э.з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1828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У.з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5720" y="5013176"/>
            <a:ext cx="8606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2005 года по всей республике, в том числе и в нашем улусе проводится целевая программа по профилактике и лечению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йододефицита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организме человека. В сравнительной  таблице за три последние годы отмечается положительная динамика профилактической работы.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88640"/>
            <a:ext cx="8287072" cy="576065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Анкетирование среди учащихся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9512" y="5229200"/>
            <a:ext cx="8712968" cy="136815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Вывод: учащиеся нашей школы, знают, что такое </a:t>
            </a:r>
            <a:r>
              <a:rPr lang="ru-RU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йододефицит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; большая часть учащихся знают, что недостаток может вызывать нарушение функции щитовидной железы; но профилактические меры  проводятся иногда ; продукты, содержащие йод употребляет  большое количество ребят.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467544" y="764704"/>
          <a:ext cx="8316144" cy="439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выявление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йододефицита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среди учащихся моего класса.</a:t>
            </a:r>
            <a:endParaRPr lang="sah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74715971"/>
              </p:ext>
            </p:extLst>
          </p:nvPr>
        </p:nvGraphicFramePr>
        <p:xfrm>
          <a:off x="571472" y="1285861"/>
          <a:ext cx="8247290" cy="2868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5324"/>
                <a:gridCol w="4071966"/>
              </a:tblGrid>
              <a:tr h="75867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Время</a:t>
                      </a:r>
                    </a:p>
                    <a:p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Количество</a:t>
                      </a:r>
                      <a:endParaRPr lang="ru-RU" sz="2800" dirty="0"/>
                    </a:p>
                  </a:txBody>
                  <a:tcPr/>
                </a:tc>
              </a:tr>
              <a:tr h="43543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Через 3ч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человек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4145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Через 6-8ч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человек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4473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Через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сутки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человек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4473"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83568" y="4365104"/>
          <a:ext cx="824729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3645"/>
                <a:gridCol w="4123645"/>
              </a:tblGrid>
              <a:tr h="39604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Нравится фиолетовый цвет.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Не нравится фиолетовый цвет.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8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11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75656" y="3717032"/>
            <a:ext cx="6838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Вывод: у 12 учащихся явная нехватка йода в организме.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ЧСОШ2-1б\Desktop\20151116_1032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5129808"/>
            <a:ext cx="2304256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ЧСОШ2-1б\Desktop\20151116_1032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5157192"/>
            <a:ext cx="2267744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70489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14" y="219084"/>
            <a:ext cx="8712968" cy="329596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Как определить недостаток йода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в организме?</a:t>
            </a:r>
            <a:endParaRPr lang="sah-RU" sz="24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61225"/>
            <a:ext cx="8712968" cy="583264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6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1 способ: Способ, предложенный </a:t>
            </a:r>
            <a:r>
              <a:rPr lang="ru-RU" sz="26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Старожук</a:t>
            </a:r>
            <a:r>
              <a:rPr lang="ru-RU" sz="26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Б.А. </a:t>
            </a:r>
            <a:r>
              <a:rPr lang="ru-RU" sz="2600" dirty="0" smtClean="0">
                <a:solidFill>
                  <a:srgbClr val="002060"/>
                </a:solidFill>
                <a:latin typeface="Times New Roman"/>
                <a:ea typeface="Calibri"/>
              </a:rPr>
              <a:t>Предлагает </a:t>
            </a:r>
            <a:r>
              <a:rPr lang="ru-RU" sz="2600" dirty="0">
                <a:solidFill>
                  <a:srgbClr val="002060"/>
                </a:solidFill>
                <a:latin typeface="Times New Roman"/>
                <a:ea typeface="Calibri"/>
              </a:rPr>
              <a:t>методику определения уровня содержания йода в организме. Для этого с вечера наносится йодная сетка на внутреннюю часть бедра или нижнюю часть живота</a:t>
            </a:r>
            <a:r>
              <a:rPr lang="ru-RU" sz="2600" dirty="0" smtClean="0">
                <a:solidFill>
                  <a:srgbClr val="002060"/>
                </a:solidFill>
                <a:latin typeface="Times New Roman"/>
                <a:ea typeface="Calibri"/>
              </a:rPr>
              <a:t>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6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2 способ</a:t>
            </a:r>
            <a:r>
              <a:rPr lang="ru-RU" sz="26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ru-RU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Мозоль или огрубевшая кожа на внешней части больших пальцев свидетельствует о нарушении обменных процессов в организме, патологии щитовидной железы и, естественно, йодной недостаточности</a:t>
            </a:r>
            <a:r>
              <a:rPr lang="ru-RU" sz="26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600" b="1" dirty="0">
                <a:solidFill>
                  <a:srgbClr val="FF0000"/>
                </a:solidFill>
                <a:latin typeface="Times New Roman"/>
                <a:ea typeface="Calibri"/>
              </a:rPr>
              <a:t>3 способ: </a:t>
            </a:r>
            <a:r>
              <a:rPr lang="ru-RU" sz="2600" dirty="0">
                <a:solidFill>
                  <a:srgbClr val="002060"/>
                </a:solidFill>
                <a:latin typeface="Times New Roman"/>
                <a:ea typeface="Calibri"/>
              </a:rPr>
              <a:t>Оригинальный, но нетрадиционный. Это потребность </a:t>
            </a:r>
            <a:r>
              <a:rPr lang="ru-RU" sz="2600" dirty="0" smtClean="0">
                <a:solidFill>
                  <a:srgbClr val="002060"/>
                </a:solidFill>
                <a:latin typeface="Times New Roman"/>
                <a:ea typeface="Calibri"/>
              </a:rPr>
              <a:t>в  </a:t>
            </a:r>
            <a:r>
              <a:rPr lang="ru-RU" sz="2600" dirty="0">
                <a:solidFill>
                  <a:srgbClr val="002060"/>
                </a:solidFill>
                <a:latin typeface="Times New Roman"/>
                <a:ea typeface="Calibri"/>
              </a:rPr>
              <a:t>фиолетовом цвете! Психологи установили, что предпочтение цвету </a:t>
            </a:r>
            <a:r>
              <a:rPr lang="ru-RU" sz="2600" dirty="0" smtClean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ru-RU" sz="2600" dirty="0">
                <a:solidFill>
                  <a:srgbClr val="002060"/>
                </a:solidFill>
                <a:latin typeface="Times New Roman"/>
                <a:ea typeface="Calibri"/>
              </a:rPr>
              <a:t>йода – фиолетовому – отдают люди, подверженные усталости, легковозбудимые, с расшатанными нервами, со слабой иммунной системой.</a:t>
            </a:r>
            <a:endParaRPr lang="ru-RU" sz="2600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sah-RU" sz="20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sah-RU" sz="2400" dirty="0"/>
          </a:p>
        </p:txBody>
      </p:sp>
    </p:spTree>
    <p:extLst>
      <p:ext uri="{BB962C8B-B14F-4D97-AF65-F5344CB8AC3E}">
        <p14:creationId xmlns="" xmlns:p14="http://schemas.microsoft.com/office/powerpoint/2010/main" val="292407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416</TotalTime>
  <Words>1100</Words>
  <Application>Microsoft Office PowerPoint</Application>
  <PresentationFormat>Экран (4:3)</PresentationFormat>
  <Paragraphs>108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Дефицит йода в организме человека</vt:lpstr>
      <vt:lpstr>    </vt:lpstr>
      <vt:lpstr>Слайд 3</vt:lpstr>
      <vt:lpstr>Слайд 4</vt:lpstr>
      <vt:lpstr>Слайд 5</vt:lpstr>
      <vt:lpstr>Сравнительный анализ  в Чурапчинском  улусе</vt:lpstr>
      <vt:lpstr>Анкетирование среди учащихся    </vt:lpstr>
      <vt:lpstr>выявление йододефицита  среди учащихся моего класса.</vt:lpstr>
      <vt:lpstr>Как определить недостаток йода в организме?</vt:lpstr>
      <vt:lpstr>  </vt:lpstr>
      <vt:lpstr>Рекомендации по использованию и приготовлению пищевых продуктов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ЧСОШ2-1б</cp:lastModifiedBy>
  <cp:revision>59</cp:revision>
  <dcterms:created xsi:type="dcterms:W3CDTF">2015-11-12T22:19:27Z</dcterms:created>
  <dcterms:modified xsi:type="dcterms:W3CDTF">2017-01-20T05:45:51Z</dcterms:modified>
</cp:coreProperties>
</file>