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билэр</c:v>
                </c:pt>
              </c:strCache>
            </c:strRef>
          </c:tx>
          <c:cat>
            <c:strRef>
              <c:f>Лист1!$A$2:$A$5</c:f>
              <c:strCache>
                <c:ptCount val="4"/>
                <c:pt idx="0">
                  <c:v>Вера Захарованы билэҕин дуо?</c:v>
                </c:pt>
                <c:pt idx="1">
                  <c:v>Кини хорсун бы7ыытын билэ5ин дуо?</c:v>
                </c:pt>
                <c:pt idx="2">
                  <c:v>Кини аата туохха бэриллибитин билэ5ин дуо?</c:v>
                </c:pt>
                <c:pt idx="3">
                  <c:v>Вера Захарова туһунан ханна истибиккиний7</c:v>
                </c:pt>
              </c:strCache>
            </c:strRef>
          </c:cat>
          <c:val>
            <c:numRef>
              <c:f>Лист1!$B$2:$B$5</c:f>
              <c:numCache>
                <c:formatCode>General</c:formatCode>
                <c:ptCount val="4"/>
                <c:pt idx="0">
                  <c:v>11</c:v>
                </c:pt>
                <c:pt idx="1">
                  <c:v>9</c:v>
                </c:pt>
                <c:pt idx="2">
                  <c:v>5</c:v>
                </c:pt>
                <c:pt idx="3">
                  <c:v>11</c:v>
                </c:pt>
              </c:numCache>
            </c:numRef>
          </c:val>
        </c:ser>
        <c:ser>
          <c:idx val="1"/>
          <c:order val="1"/>
          <c:tx>
            <c:strRef>
              <c:f>Лист1!$C$1</c:f>
              <c:strCache>
                <c:ptCount val="1"/>
                <c:pt idx="0">
                  <c:v>билбэт</c:v>
                </c:pt>
              </c:strCache>
            </c:strRef>
          </c:tx>
          <c:cat>
            <c:strRef>
              <c:f>Лист1!$A$2:$A$5</c:f>
              <c:strCache>
                <c:ptCount val="4"/>
                <c:pt idx="0">
                  <c:v>Вера Захарованы билэҕин дуо?</c:v>
                </c:pt>
                <c:pt idx="1">
                  <c:v>Кини хорсун бы7ыытын билэ5ин дуо?</c:v>
                </c:pt>
                <c:pt idx="2">
                  <c:v>Кини аата туохха бэриллибитин билэ5ин дуо?</c:v>
                </c:pt>
                <c:pt idx="3">
                  <c:v>Вера Захарова туһунан ханна истибиккиний7</c:v>
                </c:pt>
              </c:strCache>
            </c:strRef>
          </c:cat>
          <c:val>
            <c:numRef>
              <c:f>Лист1!$C$2:$C$5</c:f>
              <c:numCache>
                <c:formatCode>General</c:formatCode>
                <c:ptCount val="4"/>
                <c:pt idx="0">
                  <c:v>43</c:v>
                </c:pt>
                <c:pt idx="1">
                  <c:v>45</c:v>
                </c:pt>
                <c:pt idx="2">
                  <c:v>49</c:v>
                </c:pt>
                <c:pt idx="3">
                  <c:v>0</c:v>
                </c:pt>
              </c:numCache>
            </c:numRef>
          </c:val>
        </c:ser>
        <c:axId val="71915776"/>
        <c:axId val="71946240"/>
      </c:barChart>
      <c:catAx>
        <c:axId val="71915776"/>
        <c:scaling>
          <c:orientation val="minMax"/>
        </c:scaling>
        <c:axPos val="b"/>
        <c:tickLblPos val="nextTo"/>
        <c:crossAx val="71946240"/>
        <c:crosses val="autoZero"/>
        <c:auto val="1"/>
        <c:lblAlgn val="ctr"/>
        <c:lblOffset val="100"/>
      </c:catAx>
      <c:valAx>
        <c:axId val="71946240"/>
        <c:scaling>
          <c:orientation val="minMax"/>
        </c:scaling>
        <c:axPos val="l"/>
        <c:majorGridlines/>
        <c:numFmt formatCode="General" sourceLinked="1"/>
        <c:tickLblPos val="nextTo"/>
        <c:crossAx val="71915776"/>
        <c:crosses val="autoZero"/>
        <c:crossBetween val="between"/>
      </c:valAx>
    </c:plotArea>
    <c:legend>
      <c:legendPos val="r"/>
      <c:layout/>
    </c:legend>
    <c:plotVisOnly val="1"/>
    <c:dispBlanksAs val="gap"/>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953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28605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17212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418293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9303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22236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60684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91798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3059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121507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C68BC8-C2F5-4BF7-A50B-86E5BF58A947}"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252806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68BC8-C2F5-4BF7-A50B-86E5BF58A947}" type="datetimeFigureOut">
              <a:rPr lang="ru-RU" smtClean="0"/>
              <a:pPr/>
              <a:t>17.01.2017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4F4CC-21D4-428F-96AE-C348B34D552B}" type="slidenum">
              <a:rPr lang="ru-RU" smtClean="0"/>
              <a:pPr/>
              <a:t>‹#›</a:t>
            </a:fld>
            <a:endParaRPr lang="ru-RU"/>
          </a:p>
        </p:txBody>
      </p:sp>
    </p:spTree>
    <p:extLst>
      <p:ext uri="{BB962C8B-B14F-4D97-AF65-F5344CB8AC3E}">
        <p14:creationId xmlns:p14="http://schemas.microsoft.com/office/powerpoint/2010/main" xmlns="" val="1526610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0" y="1"/>
            <a:ext cx="9115647" cy="6858000"/>
          </a:xfrm>
          <a:prstGeom prst="rect">
            <a:avLst/>
          </a:prstGeom>
          <a:noFill/>
          <a:ln>
            <a:noFill/>
          </a:ln>
        </p:spPr>
      </p:pic>
      <p:sp>
        <p:nvSpPr>
          <p:cNvPr id="5" name="Прямоугольник 4"/>
          <p:cNvSpPr/>
          <p:nvPr/>
        </p:nvSpPr>
        <p:spPr>
          <a:xfrm>
            <a:off x="1547664" y="1484784"/>
            <a:ext cx="6336704" cy="287277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Вера Кирилловна Захарова-</a:t>
            </a:r>
          </a:p>
          <a:p>
            <a:pPr algn="ct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Саха </a:t>
            </a:r>
            <a:r>
              <a:rPr lang="ru-RU" sz="4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сириттэн</a:t>
            </a: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lgn="ct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со</a:t>
            </a:r>
            <a:r>
              <a:rPr lang="sah-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ҕотох буойун летчик</a:t>
            </a:r>
            <a:endParaRPr lang="ru-RU"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1691680" y="260648"/>
            <a:ext cx="6217343" cy="461665"/>
          </a:xfrm>
          <a:prstGeom prst="rect">
            <a:avLst/>
          </a:prstGeom>
          <a:noFill/>
        </p:spPr>
        <p:txBody>
          <a:bodyPr wrap="none" rtlCol="0">
            <a:spAutoFit/>
          </a:bodyPr>
          <a:lstStyle/>
          <a:p>
            <a:r>
              <a:rPr lang="sah-RU" sz="2400" dirty="0" smtClean="0">
                <a:solidFill>
                  <a:schemeClr val="accent5">
                    <a:lumMod val="50000"/>
                  </a:schemeClr>
                </a:solidFill>
              </a:rPr>
              <a:t>И.М. Павлов аатынан Чурапчы орто оскуолата</a:t>
            </a:r>
            <a:endParaRPr lang="ru-RU" sz="2400" dirty="0">
              <a:solidFill>
                <a:schemeClr val="accent5">
                  <a:lumMod val="50000"/>
                </a:schemeClr>
              </a:solidFill>
            </a:endParaRPr>
          </a:p>
        </p:txBody>
      </p:sp>
      <p:sp>
        <p:nvSpPr>
          <p:cNvPr id="7" name="TextBox 6"/>
          <p:cNvSpPr txBox="1"/>
          <p:nvPr/>
        </p:nvSpPr>
        <p:spPr>
          <a:xfrm>
            <a:off x="1907704" y="5445224"/>
            <a:ext cx="7221344" cy="1077218"/>
          </a:xfrm>
          <a:prstGeom prst="rect">
            <a:avLst/>
          </a:prstGeom>
          <a:noFill/>
        </p:spPr>
        <p:txBody>
          <a:bodyPr wrap="square" rtlCol="0">
            <a:spAutoFit/>
          </a:bodyPr>
          <a:lstStyle/>
          <a:p>
            <a:r>
              <a:rPr lang="sah-RU" sz="3200" dirty="0" smtClean="0">
                <a:solidFill>
                  <a:schemeClr val="accent5">
                    <a:lumMod val="50000"/>
                  </a:schemeClr>
                </a:solidFill>
              </a:rPr>
              <a:t>Толордо</a:t>
            </a:r>
            <a:r>
              <a:rPr lang="ru-RU" sz="3200" dirty="0" smtClean="0">
                <a:solidFill>
                  <a:schemeClr val="accent5">
                    <a:lumMod val="50000"/>
                  </a:schemeClr>
                </a:solidFill>
              </a:rPr>
              <a:t>: Никифорова Лена</a:t>
            </a:r>
          </a:p>
          <a:p>
            <a:r>
              <a:rPr lang="ru-RU" sz="3200" dirty="0" smtClean="0">
                <a:solidFill>
                  <a:schemeClr val="accent5">
                    <a:lumMod val="50000"/>
                  </a:schemeClr>
                </a:solidFill>
              </a:rPr>
              <a:t>      5 </a:t>
            </a:r>
            <a:r>
              <a:rPr lang="ru-RU" sz="3200" dirty="0" err="1" smtClean="0">
                <a:solidFill>
                  <a:schemeClr val="accent5">
                    <a:lumMod val="50000"/>
                  </a:schemeClr>
                </a:solidFill>
              </a:rPr>
              <a:t>кылаас</a:t>
            </a:r>
            <a:r>
              <a:rPr lang="ru-RU" sz="3200" dirty="0" smtClean="0">
                <a:solidFill>
                  <a:schemeClr val="accent5">
                    <a:lumMod val="50000"/>
                  </a:schemeClr>
                </a:solidFill>
              </a:rPr>
              <a:t> </a:t>
            </a:r>
            <a:r>
              <a:rPr lang="sah-RU" sz="3200" dirty="0" smtClean="0">
                <a:solidFill>
                  <a:schemeClr val="accent5">
                    <a:lumMod val="50000"/>
                  </a:schemeClr>
                </a:solidFill>
              </a:rPr>
              <a:t>үөрэнээччитэ</a:t>
            </a:r>
            <a:endParaRPr lang="ru-RU" sz="3200" dirty="0">
              <a:solidFill>
                <a:schemeClr val="accent5">
                  <a:lumMod val="50000"/>
                </a:schemeClr>
              </a:solidFill>
            </a:endParaRPr>
          </a:p>
        </p:txBody>
      </p:sp>
    </p:spTree>
    <p:extLst>
      <p:ext uri="{BB962C8B-B14F-4D97-AF65-F5344CB8AC3E}">
        <p14:creationId xmlns:p14="http://schemas.microsoft.com/office/powerpoint/2010/main" xmlns="" val="188321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p:spPr>
      </p:pic>
      <p:sp>
        <p:nvSpPr>
          <p:cNvPr id="3" name="TextBox 2"/>
          <p:cNvSpPr txBox="1"/>
          <p:nvPr/>
        </p:nvSpPr>
        <p:spPr>
          <a:xfrm>
            <a:off x="1403648" y="714356"/>
            <a:ext cx="7333296" cy="2308324"/>
          </a:xfrm>
          <a:prstGeom prst="rect">
            <a:avLst/>
          </a:prstGeom>
          <a:noFill/>
        </p:spPr>
        <p:txBody>
          <a:bodyPr wrap="square" rtlCol="0">
            <a:spAutoFit/>
          </a:bodyPr>
          <a:lstStyle/>
          <a:p>
            <a:r>
              <a:rPr lang="sah-RU" sz="2400" dirty="0">
                <a:solidFill>
                  <a:schemeClr val="accent2"/>
                </a:solidFill>
              </a:rPr>
              <a:t>Сэрии сылларыгар хорсун бы7ыытын иһин Вера Захарова</a:t>
            </a:r>
            <a:endParaRPr lang="ru-RU" sz="2400" dirty="0">
              <a:solidFill>
                <a:schemeClr val="accent2"/>
              </a:solidFill>
            </a:endParaRPr>
          </a:p>
          <a:p>
            <a:r>
              <a:rPr lang="ru-RU" sz="2400" dirty="0">
                <a:solidFill>
                  <a:schemeClr val="accent2"/>
                </a:solidFill>
              </a:rPr>
              <a:t>«</a:t>
            </a:r>
            <a:r>
              <a:rPr lang="sah-RU" sz="2400" dirty="0">
                <a:solidFill>
                  <a:schemeClr val="accent2"/>
                </a:solidFill>
              </a:rPr>
              <a:t>Аҕа дойду сэриитин 1,2 степеннээх</a:t>
            </a:r>
            <a:r>
              <a:rPr lang="ru-RU" sz="2400" dirty="0">
                <a:solidFill>
                  <a:schemeClr val="accent2"/>
                </a:solidFill>
              </a:rPr>
              <a:t>»</a:t>
            </a:r>
            <a:r>
              <a:rPr lang="sah-RU" sz="2400" dirty="0">
                <a:solidFill>
                  <a:schemeClr val="accent2"/>
                </a:solidFill>
              </a:rPr>
              <a:t> орденынан</a:t>
            </a:r>
            <a:endParaRPr lang="ru-RU" sz="2400" dirty="0">
              <a:solidFill>
                <a:schemeClr val="accent2"/>
              </a:solidFill>
            </a:endParaRPr>
          </a:p>
          <a:p>
            <a:r>
              <a:rPr lang="ru-RU" sz="2400" dirty="0">
                <a:solidFill>
                  <a:schemeClr val="accent2"/>
                </a:solidFill>
              </a:rPr>
              <a:t>«20 лет победы над Германией»</a:t>
            </a:r>
          </a:p>
          <a:p>
            <a:r>
              <a:rPr lang="ru-RU" sz="2400" dirty="0">
                <a:solidFill>
                  <a:schemeClr val="accent2"/>
                </a:solidFill>
              </a:rPr>
              <a:t>«50 лет Вооруженных сил СССР» </a:t>
            </a:r>
            <a:r>
              <a:rPr lang="ru-RU" sz="2400" dirty="0" err="1">
                <a:solidFill>
                  <a:schemeClr val="accent2"/>
                </a:solidFill>
              </a:rPr>
              <a:t>мэтээллэринэн</a:t>
            </a:r>
            <a:r>
              <a:rPr lang="ru-RU" sz="2400" dirty="0">
                <a:solidFill>
                  <a:schemeClr val="accent2"/>
                </a:solidFill>
              </a:rPr>
              <a:t> на5араадаламмыта</a:t>
            </a:r>
          </a:p>
        </p:txBody>
      </p:sp>
      <p:pic>
        <p:nvPicPr>
          <p:cNvPr id="5" name="Рисунок 4" descr="Картинки по запросу вера кирилловна захарова"/>
          <p:cNvPicPr/>
          <p:nvPr/>
        </p:nvPicPr>
        <p:blipFill>
          <a:blip r:embed="rId3">
            <a:extLst>
              <a:ext uri="{28A0092B-C50C-407E-A947-70E740481C1C}">
                <a14:useLocalDpi xmlns:a14="http://schemas.microsoft.com/office/drawing/2010/main" xmlns="" val="0"/>
              </a:ext>
            </a:extLst>
          </a:blip>
          <a:srcRect/>
          <a:stretch>
            <a:fillRect/>
          </a:stretch>
        </p:blipFill>
        <p:spPr bwMode="auto">
          <a:xfrm>
            <a:off x="1928794" y="3286124"/>
            <a:ext cx="4638705" cy="2669282"/>
          </a:xfrm>
          <a:prstGeom prst="rect">
            <a:avLst/>
          </a:prstGeom>
          <a:ln w="88900" cap="sq" cmpd="thickThin">
            <a:solidFill>
              <a:srgbClr val="000000"/>
            </a:solidFill>
            <a:prstDash val="solid"/>
            <a:miter lim="800000"/>
          </a:ln>
          <a:effectLst>
            <a:innerShdw blurRad="76200">
              <a:srgbClr val="000000"/>
            </a:innerShdw>
          </a:effectLst>
        </p:spPr>
      </p:pic>
      <p:pic>
        <p:nvPicPr>
          <p:cNvPr id="6" name="Рисунок 5" descr="Картинки по запросу вера кирилловна захарова"/>
          <p:cNvPicPr/>
          <p:nvPr/>
        </p:nvPicPr>
        <p:blipFill>
          <a:blip r:embed="rId4">
            <a:extLst>
              <a:ext uri="{28A0092B-C50C-407E-A947-70E740481C1C}">
                <a14:useLocalDpi xmlns:a14="http://schemas.microsoft.com/office/drawing/2010/main" xmlns="" val="0"/>
              </a:ext>
            </a:extLst>
          </a:blip>
          <a:srcRect/>
          <a:stretch>
            <a:fillRect/>
          </a:stretch>
        </p:blipFill>
        <p:spPr bwMode="auto">
          <a:xfrm>
            <a:off x="6929454" y="2786058"/>
            <a:ext cx="1908731" cy="25202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pic>
        <p:nvPicPr>
          <p:cNvPr id="5" name="Рисунок 4" descr="Похожее изображение"/>
          <p:cNvPicPr/>
          <p:nvPr/>
        </p:nvPicPr>
        <p:blipFill>
          <a:blip r:embed="rId3">
            <a:extLst>
              <a:ext uri="{28A0092B-C50C-407E-A947-70E740481C1C}">
                <a14:useLocalDpi xmlns:a14="http://schemas.microsoft.com/office/drawing/2010/main" xmlns="" val="0"/>
              </a:ext>
            </a:extLst>
          </a:blip>
          <a:srcRect/>
          <a:stretch>
            <a:fillRect/>
          </a:stretch>
        </p:blipFill>
        <p:spPr bwMode="auto">
          <a:xfrm>
            <a:off x="1928794" y="2928934"/>
            <a:ext cx="5040560" cy="34941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259633" y="188640"/>
            <a:ext cx="7560840" cy="2554545"/>
          </a:xfrm>
          <a:prstGeom prst="rect">
            <a:avLst/>
          </a:prstGeom>
          <a:noFill/>
        </p:spPr>
        <p:txBody>
          <a:bodyPr wrap="square" rtlCol="0">
            <a:spAutoFit/>
          </a:bodyPr>
          <a:lstStyle/>
          <a:p>
            <a:r>
              <a:rPr lang="sah-RU" dirty="0"/>
              <a:t> </a:t>
            </a:r>
            <a:r>
              <a:rPr lang="sah-RU" sz="3200" dirty="0">
                <a:solidFill>
                  <a:schemeClr val="tx2">
                    <a:lumMod val="75000"/>
                  </a:schemeClr>
                </a:solidFill>
              </a:rPr>
              <a:t>Кэлин сахаттан соҕотох уонна бастакы летчик буойун кыыс Вера Захарова албан аата, Дьокуускай куорат олохтооҕо Николай Томскай этиитинэн, почтаны таһар L-410 самолетка иҥэриллибитэ.</a:t>
            </a:r>
            <a:endParaRPr lang="ru-RU" sz="3200" dirty="0">
              <a:solidFill>
                <a:schemeClr val="tx2">
                  <a:lumMod val="75000"/>
                </a:schemeClr>
              </a:solidFill>
            </a:endParaRPr>
          </a:p>
        </p:txBody>
      </p:sp>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6684" y="0"/>
            <a:ext cx="9144000" cy="6858000"/>
          </a:xfrm>
          <a:prstGeom prst="rect">
            <a:avLst/>
          </a:prstGeom>
          <a:noFill/>
          <a:ln>
            <a:noFill/>
          </a:ln>
        </p:spPr>
      </p:pic>
      <p:pic>
        <p:nvPicPr>
          <p:cNvPr id="5" name="Рисунок 4" descr="Картинки по запросу вера кирилловна захарова"/>
          <p:cNvPicPr/>
          <p:nvPr/>
        </p:nvPicPr>
        <p:blipFill rotWithShape="1">
          <a:blip r:embed="rId3">
            <a:extLst>
              <a:ext uri="{28A0092B-C50C-407E-A947-70E740481C1C}">
                <a14:useLocalDpi xmlns:a14="http://schemas.microsoft.com/office/drawing/2010/main" xmlns="" val="0"/>
              </a:ext>
            </a:extLst>
          </a:blip>
          <a:srcRect t="10065"/>
          <a:stretch/>
        </p:blipFill>
        <p:spPr bwMode="auto">
          <a:xfrm>
            <a:off x="1547664" y="188640"/>
            <a:ext cx="2198668" cy="331528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979712" y="3645025"/>
            <a:ext cx="5184576" cy="3139321"/>
          </a:xfrm>
          <a:prstGeom prst="rect">
            <a:avLst/>
          </a:prstGeom>
          <a:noFill/>
        </p:spPr>
        <p:txBody>
          <a:bodyPr wrap="square" rtlCol="0">
            <a:spAutoFit/>
          </a:bodyPr>
          <a:lstStyle/>
          <a:p>
            <a:r>
              <a:rPr lang="sah-RU" dirty="0"/>
              <a:t> </a:t>
            </a:r>
            <a:r>
              <a:rPr lang="sah-RU" dirty="0">
                <a:solidFill>
                  <a:schemeClr val="tx2">
                    <a:lumMod val="75000"/>
                  </a:schemeClr>
                </a:solidFill>
              </a:rPr>
              <a:t>С</a:t>
            </a:r>
            <a:r>
              <a:rPr lang="sah-RU" dirty="0" smtClean="0">
                <a:solidFill>
                  <a:schemeClr val="tx2">
                    <a:lumMod val="75000"/>
                  </a:schemeClr>
                </a:solidFill>
              </a:rPr>
              <a:t>ахалартан </a:t>
            </a:r>
            <a:r>
              <a:rPr lang="sah-RU" dirty="0">
                <a:solidFill>
                  <a:schemeClr val="tx2">
                    <a:lumMod val="75000"/>
                  </a:schemeClr>
                </a:solidFill>
              </a:rPr>
              <a:t>соҕотох уонна бастакы летчик-буойун Вера Кирилловна Захарова олоххо сырдык ыралаах, хорсун санаалаах эдэркээн кыысчаан эр дьону кытта тэҥҥэ сэриилэһэн, биһиги дьоллоох олохпутун тутуспут геройдартан биирдэстэрэ, буоларын үөрэтэн, чинчийэн биллим.</a:t>
            </a:r>
            <a:endParaRPr lang="ru-RU" dirty="0">
              <a:solidFill>
                <a:schemeClr val="tx2">
                  <a:lumMod val="75000"/>
                </a:schemeClr>
              </a:solidFill>
            </a:endParaRPr>
          </a:p>
          <a:p>
            <a:r>
              <a:rPr lang="sah-RU" dirty="0">
                <a:solidFill>
                  <a:schemeClr val="tx2">
                    <a:lumMod val="75000"/>
                  </a:schemeClr>
                </a:solidFill>
              </a:rPr>
              <a:t>  Биир дойдулаахпыт Вера Кирилловна Захарова сырдык аатын киэн туттабыт, кини хорсун быһыыта, сылдьыбыт сырыыта өрүүтүн биһиэхэ холобур буолатуруоҕа диэн эрэнэбит.</a:t>
            </a:r>
            <a:endParaRPr lang="ru-RU" dirty="0">
              <a:solidFill>
                <a:schemeClr val="tx2">
                  <a:lumMod val="75000"/>
                </a:schemeClr>
              </a:solidFill>
            </a:endParaRPr>
          </a:p>
        </p:txBody>
      </p:sp>
      <p:sp>
        <p:nvSpPr>
          <p:cNvPr id="6" name="Прямоугольник 5"/>
          <p:cNvSpPr/>
          <p:nvPr/>
        </p:nvSpPr>
        <p:spPr>
          <a:xfrm>
            <a:off x="4211960" y="2708920"/>
            <a:ext cx="2808312"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Т</a:t>
            </a:r>
            <a:r>
              <a:rPr lang="sah-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үмүк</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7" name="Рисунок 6" descr="Картинки по запросу вера кирилловна захарова"/>
          <p:cNvPicPr/>
          <p:nvPr/>
        </p:nvPicPr>
        <p:blipFill>
          <a:blip r:embed="rId4">
            <a:extLst>
              <a:ext uri="{28A0092B-C50C-407E-A947-70E740481C1C}">
                <a14:useLocalDpi xmlns:a14="http://schemas.microsoft.com/office/drawing/2010/main" xmlns="" val="0"/>
              </a:ext>
            </a:extLst>
          </a:blip>
          <a:srcRect/>
          <a:stretch>
            <a:fillRect/>
          </a:stretch>
        </p:blipFill>
        <p:spPr bwMode="auto">
          <a:xfrm>
            <a:off x="4572000" y="188641"/>
            <a:ext cx="3960440" cy="25202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sp>
        <p:nvSpPr>
          <p:cNvPr id="5" name="TextBox 4"/>
          <p:cNvSpPr txBox="1"/>
          <p:nvPr/>
        </p:nvSpPr>
        <p:spPr>
          <a:xfrm>
            <a:off x="1547664" y="428604"/>
            <a:ext cx="7200800" cy="6001643"/>
          </a:xfrm>
          <a:prstGeom prst="rect">
            <a:avLst/>
          </a:prstGeom>
          <a:noFill/>
        </p:spPr>
        <p:txBody>
          <a:bodyPr wrap="square" rtlCol="0">
            <a:spAutoFit/>
          </a:bodyPr>
          <a:lstStyle/>
          <a:p>
            <a:r>
              <a:rPr lang="sah-RU" dirty="0"/>
              <a:t> </a:t>
            </a:r>
            <a:r>
              <a:rPr lang="ru-RU" sz="2400" dirty="0" err="1">
                <a:solidFill>
                  <a:srgbClr val="C00000"/>
                </a:solidFill>
              </a:rPr>
              <a:t>Үлэм</a:t>
            </a:r>
            <a:r>
              <a:rPr lang="ru-RU" sz="2400" dirty="0">
                <a:solidFill>
                  <a:srgbClr val="C00000"/>
                </a:solidFill>
              </a:rPr>
              <a:t> </a:t>
            </a:r>
            <a:r>
              <a:rPr lang="sah-RU" sz="2400" dirty="0">
                <a:solidFill>
                  <a:srgbClr val="C00000"/>
                </a:solidFill>
              </a:rPr>
              <a:t>сыала: </a:t>
            </a:r>
            <a:r>
              <a:rPr lang="sah-RU" sz="2400" dirty="0">
                <a:solidFill>
                  <a:srgbClr val="002060"/>
                </a:solidFill>
              </a:rPr>
              <a:t>Саха дьахталларыттан бастакы уонна соҕотох летчик-буойун Вера Кирилловна Захарова олоҕун, </a:t>
            </a:r>
            <a:endParaRPr lang="sah-RU" sz="2400" dirty="0" smtClean="0">
              <a:solidFill>
                <a:srgbClr val="002060"/>
              </a:solidFill>
            </a:endParaRPr>
          </a:p>
          <a:p>
            <a:r>
              <a:rPr lang="sah-RU" sz="2400" dirty="0" smtClean="0">
                <a:solidFill>
                  <a:srgbClr val="002060"/>
                </a:solidFill>
              </a:rPr>
              <a:t>хорсун </a:t>
            </a:r>
            <a:r>
              <a:rPr lang="sah-RU" sz="2400" dirty="0">
                <a:solidFill>
                  <a:srgbClr val="002060"/>
                </a:solidFill>
              </a:rPr>
              <a:t>быһыытын туһунана үөрэтэн билии, ааҕыыларга кыттыы</a:t>
            </a:r>
            <a:r>
              <a:rPr lang="sah-RU" sz="2400" dirty="0" smtClean="0">
                <a:solidFill>
                  <a:srgbClr val="002060"/>
                </a:solidFill>
              </a:rPr>
              <a:t>,</a:t>
            </a:r>
          </a:p>
          <a:p>
            <a:r>
              <a:rPr lang="sah-RU" sz="2400" dirty="0" smtClean="0">
                <a:solidFill>
                  <a:srgbClr val="C00000"/>
                </a:solidFill>
              </a:rPr>
              <a:t> </a:t>
            </a:r>
            <a:r>
              <a:rPr lang="sah-RU" sz="2400" dirty="0">
                <a:solidFill>
                  <a:srgbClr val="002060"/>
                </a:solidFill>
              </a:rPr>
              <a:t>оҕолорго билиһиннэрии, </a:t>
            </a:r>
            <a:r>
              <a:rPr lang="sah-RU" sz="2400" dirty="0" smtClean="0">
                <a:solidFill>
                  <a:srgbClr val="002060"/>
                </a:solidFill>
              </a:rPr>
              <a:t>тарҕатыы.</a:t>
            </a:r>
          </a:p>
          <a:p>
            <a:r>
              <a:rPr lang="sah-RU" sz="2400" dirty="0" smtClean="0">
                <a:solidFill>
                  <a:srgbClr val="C00000"/>
                </a:solidFill>
              </a:rPr>
              <a:t>Соруга: </a:t>
            </a:r>
          </a:p>
          <a:p>
            <a:pPr marL="342900" indent="-342900">
              <a:buAutoNum type="arabicPeriod"/>
            </a:pPr>
            <a:r>
              <a:rPr lang="sah-RU" sz="2400" dirty="0" smtClean="0">
                <a:solidFill>
                  <a:srgbClr val="002060"/>
                </a:solidFill>
              </a:rPr>
              <a:t>Вера Захарова туһунан литератураны, информационнай источниктары булан матырыйаалы хомуйуу, үөрэтии.</a:t>
            </a:r>
          </a:p>
          <a:p>
            <a:pPr marL="342900" indent="-342900">
              <a:buAutoNum type="arabicPeriod"/>
            </a:pPr>
            <a:r>
              <a:rPr lang="ru-RU" sz="2400" dirty="0" smtClean="0">
                <a:solidFill>
                  <a:srgbClr val="002060"/>
                </a:solidFill>
              </a:rPr>
              <a:t>О</a:t>
            </a:r>
            <a:r>
              <a:rPr lang="sah-RU" sz="2400" dirty="0" smtClean="0">
                <a:solidFill>
                  <a:srgbClr val="002060"/>
                </a:solidFill>
              </a:rPr>
              <a:t>ҕолору биир дойдулаахпыт Вера Захарова туһунан төһө билэллэрин чинчийэн көрүү.</a:t>
            </a:r>
          </a:p>
          <a:p>
            <a:pPr marL="342900" indent="-342900">
              <a:buAutoNum type="arabicPeriod"/>
            </a:pPr>
            <a:r>
              <a:rPr lang="sah-RU" sz="2400" dirty="0" smtClean="0">
                <a:solidFill>
                  <a:srgbClr val="002060"/>
                </a:solidFill>
              </a:rPr>
              <a:t>Вера Захарова туһунан оҕолорго НПК-ларга кыттан, кылаас чаастарыгар сылдьан кэпсээһин, билиһиннэрии.</a:t>
            </a:r>
          </a:p>
          <a:p>
            <a:r>
              <a:rPr lang="sah-RU" sz="2400" dirty="0" smtClean="0">
                <a:solidFill>
                  <a:srgbClr val="C00000"/>
                </a:solidFill>
              </a:rPr>
              <a:t>.</a:t>
            </a:r>
            <a:endParaRPr lang="ru-RU" dirty="0">
              <a:solidFill>
                <a:srgbClr val="C00000"/>
              </a:solidFill>
            </a:endParaRPr>
          </a:p>
        </p:txBody>
      </p:sp>
    </p:spTree>
    <p:extLst>
      <p:ext uri="{BB962C8B-B14F-4D97-AF65-F5344CB8AC3E}">
        <p14:creationId xmlns:p14="http://schemas.microsoft.com/office/powerpoint/2010/main" xmlns="" val="1835178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graphicFrame>
        <p:nvGraphicFramePr>
          <p:cNvPr id="3" name="Диаграмма 2"/>
          <p:cNvGraphicFramePr/>
          <p:nvPr>
            <p:extLst>
              <p:ext uri="{D42A27DB-BD31-4B8C-83A1-F6EECF244321}">
                <p14:modId xmlns:p14="http://schemas.microsoft.com/office/powerpoint/2010/main" xmlns="" val="885307044"/>
              </p:ext>
            </p:extLst>
          </p:nvPr>
        </p:nvGraphicFramePr>
        <p:xfrm>
          <a:off x="1524000" y="1628800"/>
          <a:ext cx="609600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59632" y="332656"/>
            <a:ext cx="7632849" cy="1200329"/>
          </a:xfrm>
          <a:prstGeom prst="rect">
            <a:avLst/>
          </a:prstGeom>
          <a:noFill/>
        </p:spPr>
        <p:txBody>
          <a:bodyPr wrap="square" rtlCol="0">
            <a:spAutoFit/>
          </a:bodyPr>
          <a:lstStyle/>
          <a:p>
            <a:pPr algn="ctr"/>
            <a:r>
              <a:rPr lang="sah-RU" dirty="0" smtClean="0">
                <a:solidFill>
                  <a:schemeClr val="tx2"/>
                </a:solidFill>
              </a:rPr>
              <a:t> </a:t>
            </a:r>
            <a:r>
              <a:rPr lang="sah-RU" sz="2400" dirty="0" smtClean="0">
                <a:solidFill>
                  <a:schemeClr val="tx2"/>
                </a:solidFill>
              </a:rPr>
              <a:t>Оскуола оҕолоруттан Вера Захарова туһунан ыйыталастым. </a:t>
            </a:r>
          </a:p>
          <a:p>
            <a:pPr algn="ctr"/>
            <a:r>
              <a:rPr lang="sah-RU" sz="2400" dirty="0" smtClean="0">
                <a:solidFill>
                  <a:schemeClr val="tx2"/>
                </a:solidFill>
              </a:rPr>
              <a:t>Ыйытыкпар 54 оҕо кытынна</a:t>
            </a:r>
            <a:endParaRPr lang="ru-RU" sz="2400" dirty="0">
              <a:solidFill>
                <a:schemeClr val="tx2"/>
              </a:solidFill>
            </a:endParaRPr>
          </a:p>
        </p:txBody>
      </p:sp>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pic>
        <p:nvPicPr>
          <p:cNvPr id="5" name="Рисунок 4" descr="Картинки по запросу вера кирилловна захарова"/>
          <p:cNvPicPr/>
          <p:nvPr/>
        </p:nvPicPr>
        <p:blipFill rotWithShape="1">
          <a:blip r:embed="rId3">
            <a:extLst>
              <a:ext uri="{28A0092B-C50C-407E-A947-70E740481C1C}">
                <a14:useLocalDpi xmlns:a14="http://schemas.microsoft.com/office/drawing/2010/main" xmlns="" val="0"/>
              </a:ext>
            </a:extLst>
          </a:blip>
          <a:srcRect l="7670" r="10582"/>
          <a:stretch/>
        </p:blipFill>
        <p:spPr bwMode="auto">
          <a:xfrm>
            <a:off x="6156176" y="404664"/>
            <a:ext cx="2689310" cy="26642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331640" y="404664"/>
            <a:ext cx="5184576" cy="6247864"/>
          </a:xfrm>
          <a:prstGeom prst="rect">
            <a:avLst/>
          </a:prstGeom>
          <a:noFill/>
        </p:spPr>
        <p:txBody>
          <a:bodyPr wrap="square" rtlCol="0">
            <a:spAutoFit/>
          </a:bodyPr>
          <a:lstStyle/>
          <a:p>
            <a:r>
              <a:rPr lang="sah-RU" sz="2000" dirty="0">
                <a:solidFill>
                  <a:srgbClr val="C00000"/>
                </a:solidFill>
              </a:rPr>
              <a:t>Вера Кирилловна Захарова 1920сыллаахха Өлүөхүмэҕэ төрөөбүтэ. Вера кыра эрдэҕиттэн олус бэһиэлэй, сытыы-хотуу кыыс эбит. Оскуолаҕа үөрэнэ сылдьан, үөрэҕин кэнниттэн киэһэ көмүлүөк оһох сырдыгар </a:t>
            </a:r>
            <a:endParaRPr lang="ru-RU" sz="2000" dirty="0">
              <a:solidFill>
                <a:srgbClr val="C00000"/>
              </a:solidFill>
            </a:endParaRPr>
          </a:p>
          <a:p>
            <a:r>
              <a:rPr lang="sah-RU" sz="2000" dirty="0">
                <a:solidFill>
                  <a:srgbClr val="C00000"/>
                </a:solidFill>
              </a:rPr>
              <a:t>Кырдьаҕастары ааҕарга, суруйарга үөрэтэрэ.</a:t>
            </a:r>
            <a:endParaRPr lang="ru-RU" sz="2000" dirty="0">
              <a:solidFill>
                <a:srgbClr val="C00000"/>
              </a:solidFill>
            </a:endParaRPr>
          </a:p>
          <a:p>
            <a:r>
              <a:rPr lang="sah-RU" sz="2000" dirty="0">
                <a:solidFill>
                  <a:srgbClr val="C00000"/>
                </a:solidFill>
              </a:rPr>
              <a:t>    Аҕата Кирилл Захаров диэн Чурапчы Кытаанаҕыттан төрүттээх киһи этэ. Училищаны бүтэрэн, Өлүөхүмэҕэ учууталынан ананан, үлэлии барбыта. Онно сүрэҕин аҥарын көрсөн, нуучча дьаамсык кыыһын кэргэн ылан дойдутугар Чурапчыга 1922с көһөн кэлбиттэр.</a:t>
            </a:r>
            <a:endParaRPr lang="ru-RU" sz="2000" dirty="0">
              <a:solidFill>
                <a:srgbClr val="C00000"/>
              </a:solidFill>
            </a:endParaRPr>
          </a:p>
          <a:p>
            <a:r>
              <a:rPr lang="sah-RU" sz="2000" dirty="0">
                <a:solidFill>
                  <a:srgbClr val="C00000"/>
                </a:solidFill>
              </a:rPr>
              <a:t>   Вера ийэтэ эмчит идэтэ суох эрээри, олохтоохтору отунан эмтиирэ.ыраас-чэбдик олоххо үөрэтэрэ. Омугунан- нуучча. Сахалыы сатаан сҥарбат буолан,Вера кыыс ийэтигэр көмөоөһөн өрөбүөччүк буолара. Вера 6 кылааһы бүтэриэр диэри Чурапчыга үөрэммитэ.</a:t>
            </a:r>
            <a:endParaRPr lang="ru-RU" sz="2000" dirty="0">
              <a:solidFill>
                <a:srgbClr val="C00000"/>
              </a:solidFill>
            </a:endParaRPr>
          </a:p>
        </p:txBody>
      </p:sp>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pic>
        <p:nvPicPr>
          <p:cNvPr id="5" name="Рисунок 4" descr="Картинки по запросу вера кирилловна захарова"/>
          <p:cNvPicPr/>
          <p:nvPr/>
        </p:nvPicPr>
        <p:blipFill>
          <a:blip r:embed="rId3">
            <a:extLst>
              <a:ext uri="{28A0092B-C50C-407E-A947-70E740481C1C}">
                <a14:useLocalDpi xmlns:a14="http://schemas.microsoft.com/office/drawing/2010/main" xmlns="" val="0"/>
              </a:ext>
            </a:extLst>
          </a:blip>
          <a:srcRect/>
          <a:stretch>
            <a:fillRect/>
          </a:stretch>
        </p:blipFill>
        <p:spPr bwMode="auto">
          <a:xfrm>
            <a:off x="1571604" y="2786058"/>
            <a:ext cx="5256584" cy="2911227"/>
          </a:xfrm>
          <a:prstGeom prst="rect">
            <a:avLst/>
          </a:prstGeom>
          <a:noFill/>
          <a:ln>
            <a:noFill/>
          </a:ln>
        </p:spPr>
      </p:pic>
      <p:sp>
        <p:nvSpPr>
          <p:cNvPr id="3" name="TextBox 2"/>
          <p:cNvSpPr txBox="1"/>
          <p:nvPr/>
        </p:nvSpPr>
        <p:spPr>
          <a:xfrm>
            <a:off x="1547664" y="188640"/>
            <a:ext cx="7265637" cy="2308324"/>
          </a:xfrm>
          <a:prstGeom prst="rect">
            <a:avLst/>
          </a:prstGeom>
          <a:noFill/>
        </p:spPr>
        <p:txBody>
          <a:bodyPr wrap="square" rtlCol="0">
            <a:spAutoFit/>
          </a:bodyPr>
          <a:lstStyle/>
          <a:p>
            <a:r>
              <a:rPr lang="sah-RU" sz="2400" dirty="0">
                <a:solidFill>
                  <a:schemeClr val="tx2">
                    <a:lumMod val="75000"/>
                  </a:schemeClr>
                </a:solidFill>
              </a:rPr>
              <a:t>1934с дьиэ кэргэнин Дьокуускайга көһөрөн киллэрэр.</a:t>
            </a:r>
            <a:endParaRPr lang="ru-RU" sz="2400" dirty="0">
              <a:solidFill>
                <a:schemeClr val="tx2">
                  <a:lumMod val="75000"/>
                </a:schemeClr>
              </a:solidFill>
            </a:endParaRPr>
          </a:p>
          <a:p>
            <a:r>
              <a:rPr lang="sah-RU" sz="2400" dirty="0">
                <a:solidFill>
                  <a:schemeClr val="tx2">
                    <a:lumMod val="75000"/>
                  </a:schemeClr>
                </a:solidFill>
              </a:rPr>
              <a:t>  </a:t>
            </a:r>
            <a:r>
              <a:rPr lang="ru-RU" sz="2400" dirty="0">
                <a:solidFill>
                  <a:schemeClr val="tx2">
                    <a:lumMod val="75000"/>
                  </a:schemeClr>
                </a:solidFill>
              </a:rPr>
              <a:t>1937с</a:t>
            </a:r>
            <a:r>
              <a:rPr lang="sah-RU" sz="2400" dirty="0">
                <a:solidFill>
                  <a:schemeClr val="tx2">
                    <a:lumMod val="75000"/>
                  </a:schemeClr>
                </a:solidFill>
              </a:rPr>
              <a:t>. Вера баҕа санаатын толорон, аэроклубка дьтарыктанан,паршютист-инструтор аатын ылар. Икки кынаттаах ПО-2самолету ыытарга үөрэнэр. Ити дьарыгар сарсыарда олох эрдэ туран, сатыы 10 километры ыраах сири хааман тиийэрэ.</a:t>
            </a:r>
            <a:endParaRPr lang="ru-RU" sz="2800" dirty="0">
              <a:solidFill>
                <a:schemeClr val="tx2">
                  <a:lumMod val="75000"/>
                </a:schemeClr>
              </a:solidFill>
            </a:endParaRPr>
          </a:p>
        </p:txBody>
      </p:sp>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pic>
        <p:nvPicPr>
          <p:cNvPr id="5" name="Рисунок 4" descr="Картинки по запросу вера кирилловна захарова"/>
          <p:cNvPicPr/>
          <p:nvPr/>
        </p:nvPicPr>
        <p:blipFill>
          <a:blip r:embed="rId3">
            <a:extLst>
              <a:ext uri="{28A0092B-C50C-407E-A947-70E740481C1C}">
                <a14:useLocalDpi xmlns:a14="http://schemas.microsoft.com/office/drawing/2010/main" xmlns="" val="0"/>
              </a:ext>
            </a:extLst>
          </a:blip>
          <a:srcRect/>
          <a:stretch>
            <a:fillRect/>
          </a:stretch>
        </p:blipFill>
        <p:spPr bwMode="auto">
          <a:xfrm>
            <a:off x="2071670" y="4286256"/>
            <a:ext cx="4270375" cy="2381250"/>
          </a:xfrm>
          <a:prstGeom prst="rect">
            <a:avLst/>
          </a:prstGeom>
          <a:ln w="88900" cap="sq" cmpd="thickThin">
            <a:solidFill>
              <a:srgbClr val="000000"/>
            </a:solidFill>
            <a:prstDash val="solid"/>
            <a:miter lim="800000"/>
          </a:ln>
          <a:effectLst>
            <a:innerShdw blurRad="76200">
              <a:srgbClr val="000000"/>
            </a:innerShdw>
          </a:effectLst>
        </p:spPr>
      </p:pic>
      <p:sp>
        <p:nvSpPr>
          <p:cNvPr id="3" name="TextBox 2"/>
          <p:cNvSpPr txBox="1"/>
          <p:nvPr/>
        </p:nvSpPr>
        <p:spPr>
          <a:xfrm>
            <a:off x="1403649" y="404664"/>
            <a:ext cx="7416824" cy="3785652"/>
          </a:xfrm>
          <a:prstGeom prst="rect">
            <a:avLst/>
          </a:prstGeom>
          <a:noFill/>
        </p:spPr>
        <p:txBody>
          <a:bodyPr wrap="square" rtlCol="0">
            <a:spAutoFit/>
          </a:bodyPr>
          <a:lstStyle/>
          <a:p>
            <a:r>
              <a:rPr lang="sah-RU" sz="2000" dirty="0">
                <a:solidFill>
                  <a:schemeClr val="tx2">
                    <a:lumMod val="75000"/>
                  </a:schemeClr>
                </a:solidFill>
              </a:rPr>
              <a:t>Сэрии саҕаламмытыгар Вера Кирилловна военкомакка тиийэн фроҥҥа бараары көрдөспүтүн, “норуот өстөөҕүн” оҕото диэн аккаастыы сылдьыбыттар.</a:t>
            </a:r>
            <a:endParaRPr lang="ru-RU" sz="2000" dirty="0">
              <a:solidFill>
                <a:schemeClr val="tx2">
                  <a:lumMod val="75000"/>
                </a:schemeClr>
              </a:solidFill>
            </a:endParaRPr>
          </a:p>
          <a:p>
            <a:r>
              <a:rPr lang="sah-RU" sz="2000" dirty="0">
                <a:solidFill>
                  <a:schemeClr val="tx2">
                    <a:lumMod val="75000"/>
                  </a:schemeClr>
                </a:solidFill>
              </a:rPr>
              <a:t>   1943с. Фроҥҥа ыҥырыллан, летчиктары бэлэмниир авиаполкаҕа, салгыы 141-с саитарнай плкаҕа сулууспалыыр. ПО-2самолетунан бааһырбыт байыастары госпиталларга таһар,эмп, ас аҕалар, бойобуой сорудахтарга, разведкаҕа сылдьар.</a:t>
            </a:r>
            <a:endParaRPr lang="ru-RU" sz="2000" dirty="0">
              <a:solidFill>
                <a:schemeClr val="tx2">
                  <a:lumMod val="75000"/>
                </a:schemeClr>
              </a:solidFill>
            </a:endParaRPr>
          </a:p>
          <a:p>
            <a:r>
              <a:rPr lang="sah-RU" sz="2000" dirty="0">
                <a:solidFill>
                  <a:schemeClr val="tx2">
                    <a:lumMod val="75000"/>
                  </a:schemeClr>
                </a:solidFill>
              </a:rPr>
              <a:t>  Самолетунан араас маневрдыыр тактикалары, өстөөх атаакатыттан хайдах куотар ньымалары үчүгэйдик баһылаабыт буолан, күн ахсын 3-4 түү көтүүлэри оҥороро. Биир сыл иһигэр 180 көтүүнү, 200-тэн тахса бааһырбыт байыаһы быыһыыр</a:t>
            </a:r>
            <a:r>
              <a:rPr lang="sah-RU" sz="2000" dirty="0">
                <a:solidFill>
                  <a:schemeClr val="accent2"/>
                </a:solidFill>
              </a:rPr>
              <a:t>.</a:t>
            </a:r>
            <a:endParaRPr lang="ru-RU" sz="2000" dirty="0">
              <a:solidFill>
                <a:schemeClr val="accent2"/>
              </a:solidFill>
            </a:endParaRPr>
          </a:p>
        </p:txBody>
      </p:sp>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pic>
        <p:nvPicPr>
          <p:cNvPr id="5" name="Рисунок 4" descr="Картинки по запросу вера кирилловна захарова"/>
          <p:cNvPicPr/>
          <p:nvPr/>
        </p:nvPicPr>
        <p:blipFill>
          <a:blip r:embed="rId3">
            <a:extLst>
              <a:ext uri="{28A0092B-C50C-407E-A947-70E740481C1C}">
                <a14:useLocalDpi xmlns:a14="http://schemas.microsoft.com/office/drawing/2010/main" xmlns="" val="0"/>
              </a:ext>
            </a:extLst>
          </a:blip>
          <a:srcRect/>
          <a:stretch>
            <a:fillRect/>
          </a:stretch>
        </p:blipFill>
        <p:spPr bwMode="auto">
          <a:xfrm>
            <a:off x="2196447" y="3789040"/>
            <a:ext cx="4079875" cy="2853690"/>
          </a:xfrm>
          <a:prstGeom prst="rect">
            <a:avLst/>
          </a:prstGeom>
          <a:ln w="88900" cap="sq" cmpd="thickThin">
            <a:solidFill>
              <a:srgbClr val="000000"/>
            </a:solidFill>
            <a:prstDash val="solid"/>
            <a:miter lim="800000"/>
          </a:ln>
          <a:effectLst>
            <a:innerShdw blurRad="76200">
              <a:srgbClr val="000000"/>
            </a:innerShdw>
          </a:effectLst>
        </p:spPr>
      </p:pic>
      <p:sp>
        <p:nvSpPr>
          <p:cNvPr id="3" name="TextBox 2"/>
          <p:cNvSpPr txBox="1"/>
          <p:nvPr/>
        </p:nvSpPr>
        <p:spPr>
          <a:xfrm>
            <a:off x="1403648" y="0"/>
            <a:ext cx="6912768" cy="3785652"/>
          </a:xfrm>
          <a:prstGeom prst="rect">
            <a:avLst/>
          </a:prstGeom>
          <a:noFill/>
        </p:spPr>
        <p:txBody>
          <a:bodyPr wrap="square" rtlCol="0">
            <a:spAutoFit/>
          </a:bodyPr>
          <a:lstStyle/>
          <a:p>
            <a:r>
              <a:rPr lang="sah-RU" sz="2400" dirty="0">
                <a:solidFill>
                  <a:schemeClr val="tx2">
                    <a:lumMod val="75000"/>
                  </a:schemeClr>
                </a:solidFill>
              </a:rPr>
              <a:t>1943с. Атаырдьах ыйын 6 күнүгэр Вера Захарова бойобуой </a:t>
            </a:r>
            <a:r>
              <a:rPr lang="sah-RU" sz="2400" dirty="0" smtClean="0">
                <a:solidFill>
                  <a:schemeClr val="tx2">
                    <a:lumMod val="75000"/>
                  </a:schemeClr>
                </a:solidFill>
              </a:rPr>
              <a:t>сорудахха сылдьан,самолетун өстөөхтөр </a:t>
            </a:r>
            <a:r>
              <a:rPr lang="sah-RU" sz="2400" dirty="0">
                <a:solidFill>
                  <a:schemeClr val="tx2">
                    <a:lumMod val="75000"/>
                  </a:schemeClr>
                </a:solidFill>
              </a:rPr>
              <a:t>сууллараннар, билиэн </a:t>
            </a:r>
            <a:r>
              <a:rPr lang="sah-RU" sz="2400" dirty="0" smtClean="0">
                <a:solidFill>
                  <a:schemeClr val="tx2">
                    <a:lumMod val="75000"/>
                  </a:schemeClr>
                </a:solidFill>
              </a:rPr>
              <a:t>ылаллар</a:t>
            </a:r>
            <a:r>
              <a:rPr lang="sah-RU" sz="2400" dirty="0">
                <a:solidFill>
                  <a:schemeClr val="tx2">
                    <a:lumMod val="75000"/>
                  </a:schemeClr>
                </a:solidFill>
              </a:rPr>
              <a:t>, дэриэбинэҕэ аҕалан, сарайга хаайаллар. Вера атаҕар улааннык бааһырануҥуоҕа көстө сылдьар эбит. Сотору немец санитара кэлэн, атаҕын баайбыт. Билиэннэйдэри кытта салгыы поездка олордон, концлагерьга илдьэн хаайаллар. Онно да сыльан Вера баһырбыттары эмтиирэ, хаайыыттан күрүүллэригэр көмөлөһөрө</a:t>
            </a:r>
            <a:r>
              <a:rPr lang="sah-RU" dirty="0">
                <a:solidFill>
                  <a:schemeClr val="tx2">
                    <a:lumMod val="75000"/>
                  </a:schemeClr>
                </a:solidFill>
              </a:rPr>
              <a:t>.</a:t>
            </a:r>
            <a:endParaRPr lang="ru-RU" dirty="0">
              <a:solidFill>
                <a:schemeClr val="tx2">
                  <a:lumMod val="75000"/>
                </a:schemeClr>
              </a:solidFill>
            </a:endParaRPr>
          </a:p>
        </p:txBody>
      </p:sp>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pic>
        <p:nvPicPr>
          <p:cNvPr id="5" name="Рисунок 4" descr="Картинки по запросу вера кирилловна захарова"/>
          <p:cNvPicPr/>
          <p:nvPr/>
        </p:nvPicPr>
        <p:blipFill>
          <a:blip r:embed="rId3">
            <a:extLst>
              <a:ext uri="{28A0092B-C50C-407E-A947-70E740481C1C}">
                <a14:useLocalDpi xmlns:a14="http://schemas.microsoft.com/office/drawing/2010/main" xmlns="" val="0"/>
              </a:ext>
            </a:extLst>
          </a:blip>
          <a:srcRect/>
          <a:stretch>
            <a:fillRect/>
          </a:stretch>
        </p:blipFill>
        <p:spPr bwMode="auto">
          <a:xfrm>
            <a:off x="2143108" y="4500570"/>
            <a:ext cx="4752528" cy="2096760"/>
          </a:xfrm>
          <a:prstGeom prst="rect">
            <a:avLst/>
          </a:prstGeom>
          <a:ln w="88900" cap="sq" cmpd="thickThin">
            <a:solidFill>
              <a:srgbClr val="000000"/>
            </a:solidFill>
            <a:prstDash val="solid"/>
            <a:miter lim="800000"/>
          </a:ln>
          <a:effectLst>
            <a:innerShdw blurRad="76200">
              <a:srgbClr val="000000"/>
            </a:innerShdw>
          </a:effectLst>
        </p:spPr>
      </p:pic>
      <p:sp>
        <p:nvSpPr>
          <p:cNvPr id="3" name="TextBox 2"/>
          <p:cNvSpPr txBox="1"/>
          <p:nvPr/>
        </p:nvSpPr>
        <p:spPr>
          <a:xfrm>
            <a:off x="1331640" y="116633"/>
            <a:ext cx="7272808" cy="4832092"/>
          </a:xfrm>
          <a:prstGeom prst="rect">
            <a:avLst/>
          </a:prstGeom>
          <a:noFill/>
        </p:spPr>
        <p:txBody>
          <a:bodyPr wrap="square" rtlCol="0">
            <a:spAutoFit/>
          </a:bodyPr>
          <a:lstStyle/>
          <a:p>
            <a:r>
              <a:rPr lang="sah-RU" sz="2800" dirty="0">
                <a:solidFill>
                  <a:schemeClr val="tx2">
                    <a:lumMod val="75000"/>
                  </a:schemeClr>
                </a:solidFill>
              </a:rPr>
              <a:t>1945с. Тохсунньу ыйга 1-кы Белорусскай уонна 1-кы Польшаны өстөөхтөртөн босхолообуттара, концлагерьтан 1000 –нан нэһиилэ тыыннаах хаалбыт хааллан сытааччылары быыһаабыттара.</a:t>
            </a:r>
            <a:endParaRPr lang="ru-RU" sz="2800" dirty="0">
              <a:solidFill>
                <a:schemeClr val="tx2">
                  <a:lumMod val="75000"/>
                </a:schemeClr>
              </a:solidFill>
            </a:endParaRPr>
          </a:p>
          <a:p>
            <a:r>
              <a:rPr lang="sah-RU" sz="2800" dirty="0">
                <a:solidFill>
                  <a:schemeClr val="tx2">
                    <a:lumMod val="75000"/>
                  </a:schemeClr>
                </a:solidFill>
              </a:rPr>
              <a:t>  Концлагерьтан Вераны быраастар доруобуйатынан, дойдутугар төннөргө эппиттэрин, сэрии бүтэ илик,хайдахтөннүөхпүнүй диэн, урукку авиаполкатын булан, салгыы сэриилэһэ барар.</a:t>
            </a:r>
            <a:endParaRPr lang="ru-RU" sz="2800" dirty="0">
              <a:solidFill>
                <a:schemeClr val="tx2">
                  <a:lumMod val="75000"/>
                </a:schemeClr>
              </a:solidFill>
            </a:endParaRPr>
          </a:p>
          <a:p>
            <a:r>
              <a:rPr lang="sah-RU" sz="2800" dirty="0" smtClean="0">
                <a:solidFill>
                  <a:schemeClr val="accent2"/>
                </a:solidFill>
              </a:rPr>
              <a:t>.</a:t>
            </a:r>
            <a:endParaRPr lang="ru-RU" sz="2800" dirty="0">
              <a:solidFill>
                <a:schemeClr val="accent2"/>
              </a:solidFill>
            </a:endParaRPr>
          </a:p>
        </p:txBody>
      </p:sp>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Картинки по запросу рамки ко дню победы"/>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p:spPr>
      </p:pic>
      <p:sp>
        <p:nvSpPr>
          <p:cNvPr id="5" name="TextBox 4"/>
          <p:cNvSpPr txBox="1"/>
          <p:nvPr/>
        </p:nvSpPr>
        <p:spPr>
          <a:xfrm>
            <a:off x="1835697" y="548680"/>
            <a:ext cx="6408712" cy="1569660"/>
          </a:xfrm>
          <a:prstGeom prst="rect">
            <a:avLst/>
          </a:prstGeom>
          <a:noFill/>
        </p:spPr>
        <p:txBody>
          <a:bodyPr wrap="square" rtlCol="0">
            <a:spAutoFit/>
          </a:bodyPr>
          <a:lstStyle/>
          <a:p>
            <a:r>
              <a:rPr lang="sah-RU" sz="2400" dirty="0" smtClean="0">
                <a:solidFill>
                  <a:schemeClr val="accent2"/>
                </a:solidFill>
              </a:rPr>
              <a:t>Ол курдук хорсун летчик кыыс Кыайыы өрөгөйүн Германияҕа тиийэн, рейхстаг истиэнэтигэр бэйэтин аатын “Захарова из Якутска” диэн суруйан бэлиэтиир</a:t>
            </a:r>
            <a:endParaRPr lang="ru-RU" sz="2400" dirty="0"/>
          </a:p>
        </p:txBody>
      </p:sp>
      <p:pic>
        <p:nvPicPr>
          <p:cNvPr id="7" name="Рисунок 6" descr="Картинки по запросу вера кирилловна захарова"/>
          <p:cNvPicPr/>
          <p:nvPr/>
        </p:nvPicPr>
        <p:blipFill>
          <a:blip r:embed="rId3">
            <a:extLst>
              <a:ext uri="{28A0092B-C50C-407E-A947-70E740481C1C}">
                <a14:useLocalDpi xmlns:a14="http://schemas.microsoft.com/office/drawing/2010/main" xmlns="" val="0"/>
              </a:ext>
            </a:extLst>
          </a:blip>
          <a:srcRect/>
          <a:stretch>
            <a:fillRect/>
          </a:stretch>
        </p:blipFill>
        <p:spPr bwMode="auto">
          <a:xfrm>
            <a:off x="2051720" y="2420888"/>
            <a:ext cx="2853690" cy="41198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Рисунок 7" descr="Похожее изображение"/>
          <p:cNvPicPr/>
          <p:nvPr/>
        </p:nvPicPr>
        <p:blipFill rotWithShape="1">
          <a:blip r:embed="rId4" cstate="print">
            <a:extLst>
              <a:ext uri="{28A0092B-C50C-407E-A947-70E740481C1C}">
                <a14:useLocalDpi xmlns:a14="http://schemas.microsoft.com/office/drawing/2010/main" xmlns="" val="0"/>
              </a:ext>
            </a:extLst>
          </a:blip>
          <a:srcRect t="20138"/>
          <a:stretch/>
        </p:blipFill>
        <p:spPr bwMode="auto">
          <a:xfrm>
            <a:off x="5292080" y="2204864"/>
            <a:ext cx="2592289" cy="32940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592288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587</Words>
  <Application>Microsoft Office PowerPoint</Application>
  <PresentationFormat>Экран (4:3)</PresentationFormat>
  <Paragraphs>38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ЧСОШ2</cp:lastModifiedBy>
  <cp:revision>10</cp:revision>
  <dcterms:created xsi:type="dcterms:W3CDTF">2017-01-16T11:19:37Z</dcterms:created>
  <dcterms:modified xsi:type="dcterms:W3CDTF">2017-01-17T05:55:40Z</dcterms:modified>
</cp:coreProperties>
</file>