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B6AD-7A3C-4C0F-855E-F6CAECD0E6F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3EB1-BB78-4EB4-AE97-54EC76532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42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B6AD-7A3C-4C0F-855E-F6CAECD0E6F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3EB1-BB78-4EB4-AE97-54EC76532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7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B6AD-7A3C-4C0F-855E-F6CAECD0E6F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3EB1-BB78-4EB4-AE97-54EC76532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7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B6AD-7A3C-4C0F-855E-F6CAECD0E6F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3EB1-BB78-4EB4-AE97-54EC76532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0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B6AD-7A3C-4C0F-855E-F6CAECD0E6F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3EB1-BB78-4EB4-AE97-54EC76532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73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B6AD-7A3C-4C0F-855E-F6CAECD0E6F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3EB1-BB78-4EB4-AE97-54EC76532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0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B6AD-7A3C-4C0F-855E-F6CAECD0E6F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3EB1-BB78-4EB4-AE97-54EC76532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4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B6AD-7A3C-4C0F-855E-F6CAECD0E6F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3EB1-BB78-4EB4-AE97-54EC76532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8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B6AD-7A3C-4C0F-855E-F6CAECD0E6F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3EB1-BB78-4EB4-AE97-54EC76532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73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B6AD-7A3C-4C0F-855E-F6CAECD0E6F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3EB1-BB78-4EB4-AE97-54EC76532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72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B6AD-7A3C-4C0F-855E-F6CAECD0E6F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3EB1-BB78-4EB4-AE97-54EC76532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72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4B6AD-7A3C-4C0F-855E-F6CAECD0E6F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83EB1-BB78-4EB4-AE97-54EC76532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45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lkie.net/wp-content/uploads/2017/12/polki-so-sportivnym-inventarem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22"/>
            <a:ext cx="12192000" cy="6799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8183" y="1745673"/>
            <a:ext cx="96014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Развивающая  предметно-пространственная среда </a:t>
            </a:r>
            <a:b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   в средней группе.</a:t>
            </a:r>
            <a:b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                                      </a:t>
            </a:r>
            <a:r>
              <a:rPr lang="ru-RU" dirty="0" smtClean="0"/>
              <a:t>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</a:t>
            </a:r>
            <a:r>
              <a:rPr lang="ru-RU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Работу </a:t>
            </a:r>
            <a:r>
              <a:rPr lang="ru-RU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выполнила</a:t>
            </a:r>
            <a:br>
              <a:rPr lang="ru-RU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                                                          </a:t>
            </a:r>
            <a:r>
              <a:rPr lang="ru-RU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             </a:t>
            </a:r>
            <a:r>
              <a:rPr lang="ru-RU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воспитатель </a:t>
            </a:r>
            <a:r>
              <a:rPr lang="ru-RU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доу</a:t>
            </a:r>
            <a:r>
              <a:rPr lang="ru-RU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                                                          </a:t>
            </a:r>
            <a:r>
              <a:rPr lang="ru-RU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             Бакланова </a:t>
            </a:r>
            <a:r>
              <a:rPr lang="ru-RU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В.В.</a:t>
            </a:r>
          </a:p>
        </p:txBody>
      </p:sp>
    </p:spTree>
    <p:extLst>
      <p:ext uri="{BB962C8B-B14F-4D97-AF65-F5344CB8AC3E}">
        <p14:creationId xmlns:p14="http://schemas.microsoft.com/office/powerpoint/2010/main" val="247055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33385" y="983672"/>
            <a:ext cx="333223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             </a:t>
            </a: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Спортивный центр</a:t>
            </a:r>
            <a:r>
              <a:rPr lang="ru-RU" sz="11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/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  Зона</a:t>
            </a:r>
            <a:r>
              <a:rPr lang="ru-RU" sz="2000" i="1" dirty="0">
                <a:solidFill>
                  <a:srgbClr val="7030A0"/>
                </a:solidFill>
              </a:rPr>
              <a:t>, способствующая физическому становлению детей, располагается в </a:t>
            </a:r>
            <a:r>
              <a:rPr lang="ru-RU" sz="2000" i="1" dirty="0" smtClean="0">
                <a:solidFill>
                  <a:srgbClr val="7030A0"/>
                </a:solidFill>
              </a:rPr>
              <a:t/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нише </a:t>
            </a:r>
            <a:r>
              <a:rPr lang="ru-RU" sz="2000" i="1" dirty="0">
                <a:solidFill>
                  <a:srgbClr val="7030A0"/>
                </a:solidFill>
              </a:rPr>
              <a:t>стены, а </a:t>
            </a:r>
            <a:r>
              <a:rPr lang="ru-RU" sz="2000" i="1" dirty="0" smtClean="0">
                <a:solidFill>
                  <a:srgbClr val="7030A0"/>
                </a:solidFill>
              </a:rPr>
              <a:t>также </a:t>
            </a:r>
            <a:r>
              <a:rPr lang="ru-RU" sz="2000" i="1" dirty="0">
                <a:solidFill>
                  <a:srgbClr val="7030A0"/>
                </a:solidFill>
              </a:rPr>
              <a:t>предполагает наличие вешалки с крючками для обручей, </a:t>
            </a:r>
            <a:r>
              <a:rPr lang="ru-RU" sz="2000" i="1" dirty="0" smtClean="0">
                <a:solidFill>
                  <a:srgbClr val="7030A0"/>
                </a:solidFill>
              </a:rPr>
              <a:t/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      скакалок</a:t>
            </a:r>
            <a:r>
              <a:rPr lang="ru-RU" sz="2000" i="1" dirty="0">
                <a:solidFill>
                  <a:srgbClr val="7030A0"/>
                </a:solidFill>
              </a:rPr>
              <a:t>, </a:t>
            </a:r>
            <a:r>
              <a:rPr lang="ru-RU" sz="2000" i="1" dirty="0" err="1" smtClean="0">
                <a:solidFill>
                  <a:srgbClr val="7030A0"/>
                </a:solidFill>
              </a:rPr>
              <a:t>кольцебросов</a:t>
            </a:r>
            <a:r>
              <a:rPr lang="ru-RU" sz="2000" i="1" dirty="0" smtClean="0">
                <a:solidFill>
                  <a:srgbClr val="7030A0"/>
                </a:solidFill>
              </a:rPr>
              <a:t>,</a:t>
            </a:r>
            <a:r>
              <a:rPr lang="ru-RU" sz="2000" i="1" dirty="0">
                <a:solidFill>
                  <a:srgbClr val="7030A0"/>
                </a:solidFill>
              </a:rPr>
              <a:t> </a:t>
            </a:r>
            <a:r>
              <a:rPr lang="ru-RU" sz="2000" i="1" dirty="0" smtClean="0">
                <a:solidFill>
                  <a:srgbClr val="7030A0"/>
                </a:solidFill>
              </a:rPr>
              <a:t>мешка </a:t>
            </a:r>
            <a:r>
              <a:rPr lang="ru-RU" sz="2000" i="1" dirty="0">
                <a:solidFill>
                  <a:srgbClr val="7030A0"/>
                </a:solidFill>
              </a:rPr>
              <a:t>с мячами разных размеров (в том числе и массажных</a:t>
            </a:r>
            <a:r>
              <a:rPr lang="ru-RU" sz="2000" i="1" dirty="0" smtClean="0">
                <a:solidFill>
                  <a:srgbClr val="7030A0"/>
                </a:solidFill>
              </a:rPr>
              <a:t>),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    кеглями</a:t>
            </a:r>
            <a:r>
              <a:rPr lang="ru-RU" sz="2000" i="1" dirty="0">
                <a:solidFill>
                  <a:srgbClr val="7030A0"/>
                </a:solidFill>
              </a:rPr>
              <a:t>, развешанных  </a:t>
            </a:r>
            <a:r>
              <a:rPr lang="ru-RU" sz="2000" i="1" dirty="0" smtClean="0">
                <a:solidFill>
                  <a:srgbClr val="7030A0"/>
                </a:solidFill>
              </a:rPr>
              <a:t>мишеней </a:t>
            </a:r>
            <a:r>
              <a:rPr lang="ru-RU" sz="2000" i="1" dirty="0">
                <a:solidFill>
                  <a:srgbClr val="7030A0"/>
                </a:solidFill>
              </a:rPr>
              <a:t>и свёрнутых в рулоны ребристые </a:t>
            </a:r>
            <a:r>
              <a:rPr lang="ru-RU" sz="2000" i="1" dirty="0" smtClean="0">
                <a:solidFill>
                  <a:srgbClr val="7030A0"/>
                </a:solidFill>
              </a:rPr>
              <a:t>коврики и т.д.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                                                   </a:t>
            </a:r>
            <a:endParaRPr lang="ru-RU" sz="2000" i="1" dirty="0">
              <a:solidFill>
                <a:srgbClr val="7030A0"/>
              </a:solidFill>
            </a:endParaRPr>
          </a:p>
          <a:p>
            <a:endParaRPr lang="ru-RU" sz="2000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Полки со спортивным инвентарём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171825"/>
            <a:ext cx="4700587" cy="2428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7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63041" y="900545"/>
            <a:ext cx="941277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   Театрализованы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й</a:t>
            </a: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центр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sz="2000" i="1" dirty="0" err="1" smtClean="0">
                <a:solidFill>
                  <a:srgbClr val="7030A0"/>
                </a:solidFill>
              </a:rPr>
              <a:t>Центр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>
                <a:solidFill>
                  <a:srgbClr val="7030A0"/>
                </a:solidFill>
              </a:rPr>
              <a:t>театрализации представлен напольной и настольной ширмами,</a:t>
            </a:r>
          </a:p>
          <a:p>
            <a:r>
              <a:rPr lang="ru-RU" sz="2000" i="1" dirty="0">
                <a:solidFill>
                  <a:srgbClr val="7030A0"/>
                </a:solidFill>
              </a:rPr>
              <a:t>шкафчиком – костюмерной. Для развития театрализованной деятельности в </a:t>
            </a:r>
            <a:r>
              <a:rPr lang="ru-RU" sz="2000" i="1" dirty="0" smtClean="0">
                <a:solidFill>
                  <a:srgbClr val="7030A0"/>
                </a:solidFill>
              </a:rPr>
              <a:t>группе изготовлены </a:t>
            </a:r>
            <a:r>
              <a:rPr lang="ru-RU" sz="2000" i="1" dirty="0">
                <a:solidFill>
                  <a:srgbClr val="7030A0"/>
                </a:solidFill>
              </a:rPr>
              <a:t>и собраны различные виды театров: кукольный, вязанный, на </a:t>
            </a:r>
            <a:r>
              <a:rPr lang="ru-RU" sz="2000" i="1" dirty="0" smtClean="0">
                <a:solidFill>
                  <a:srgbClr val="7030A0"/>
                </a:solidFill>
              </a:rPr>
              <a:t>лучинах, пальчиковый</a:t>
            </a:r>
            <a:r>
              <a:rPr lang="ru-RU" sz="2000" i="1" dirty="0">
                <a:solidFill>
                  <a:srgbClr val="7030A0"/>
                </a:solidFill>
              </a:rPr>
              <a:t>, настольный – плоскостной, картонный, театр </a:t>
            </a:r>
            <a:r>
              <a:rPr lang="ru-RU" sz="2000" i="1" dirty="0" smtClean="0">
                <a:solidFill>
                  <a:srgbClr val="7030A0"/>
                </a:solidFill>
              </a:rPr>
              <a:t>матрешка</a:t>
            </a:r>
            <a:r>
              <a:rPr lang="ru-RU" sz="2000" i="1" dirty="0">
                <a:solidFill>
                  <a:srgbClr val="7030A0"/>
                </a:solidFill>
              </a:rPr>
              <a:t>, </a:t>
            </a:r>
            <a:r>
              <a:rPr lang="ru-RU" sz="2000" i="1" dirty="0" smtClean="0">
                <a:solidFill>
                  <a:srgbClr val="7030A0"/>
                </a:solidFill>
              </a:rPr>
              <a:t>    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     </a:t>
            </a:r>
            <a:r>
              <a:rPr lang="ru-RU" sz="2000" i="1" dirty="0" err="1" smtClean="0">
                <a:solidFill>
                  <a:srgbClr val="7030A0"/>
                </a:solidFill>
              </a:rPr>
              <a:t>пампоновый</a:t>
            </a:r>
            <a:r>
              <a:rPr lang="ru-RU" sz="2000" i="1" dirty="0" smtClean="0">
                <a:solidFill>
                  <a:srgbClr val="7030A0"/>
                </a:solidFill>
              </a:rPr>
              <a:t>, на </a:t>
            </a:r>
            <a:r>
              <a:rPr lang="ru-RU" sz="2000" i="1" dirty="0" err="1">
                <a:solidFill>
                  <a:srgbClr val="7030A0"/>
                </a:solidFill>
              </a:rPr>
              <a:t>фланелеграфе</a:t>
            </a:r>
            <a:r>
              <a:rPr lang="ru-RU" sz="2000" i="1" dirty="0">
                <a:solidFill>
                  <a:srgbClr val="7030A0"/>
                </a:solidFill>
              </a:rPr>
              <a:t>. Совместно с родителями пополняем шкафчик </a:t>
            </a:r>
            <a:r>
              <a:rPr lang="ru-RU" sz="2000" i="1" dirty="0" smtClean="0">
                <a:solidFill>
                  <a:srgbClr val="7030A0"/>
                </a:solidFill>
              </a:rPr>
              <a:t>    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       – костюмерную: костюмами</a:t>
            </a:r>
            <a:r>
              <a:rPr lang="ru-RU" sz="2000" i="1" dirty="0">
                <a:solidFill>
                  <a:srgbClr val="7030A0"/>
                </a:solidFill>
              </a:rPr>
              <a:t>, элементами к костюмам, неоформленным материалом для </a:t>
            </a:r>
            <a:r>
              <a:rPr lang="ru-RU" sz="2000" i="1" dirty="0" smtClean="0">
                <a:solidFill>
                  <a:srgbClr val="7030A0"/>
                </a:solidFill>
              </a:rPr>
              <a:t>развития  творческого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>
                <a:solidFill>
                  <a:srgbClr val="7030A0"/>
                </a:solidFill>
              </a:rPr>
              <a:t>воображения детей</a:t>
            </a:r>
            <a:r>
              <a:rPr lang="ru-RU" sz="2000" i="1" dirty="0" smtClean="0">
                <a:solidFill>
                  <a:srgbClr val="7030A0"/>
                </a:solidFill>
              </a:rPr>
              <a:t>.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Ð¢ÐµÐ°ÑÑÐ°Ð»ÑÐ½ÑÐ¹ ÑÐ³Ð¾Ð»Ð¾Ðº Ñ ÑÐ¸ÑÐ¼Ð¾Ð¹ Ð² Ð½ÐµÑÐºÐ¾Ð»ÑÐºÐ¾ ÑÑÑÑÐ¾Ð² Ð¸ ÑÑÐµÐ¼Ñ ÐºÑÐºÐ»Ð°Ð¼Ð¸ Ð¸Ð· ÐºÐ°Ð¿ÑÐ¾Ð½Ð¾Ð²ÑÑ ÑÑÐ»Ð¾Ðº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26873"/>
            <a:ext cx="3602181" cy="2008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8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1623061" y="955964"/>
            <a:ext cx="857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Центр </a:t>
            </a: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сюжетно-ролевых игр </a:t>
            </a:r>
          </a:p>
          <a:p>
            <a:r>
              <a:rPr lang="ru-RU" sz="2000" i="1" dirty="0" smtClean="0">
                <a:solidFill>
                  <a:srgbClr val="7030A0"/>
                </a:solidFill>
              </a:rPr>
              <a:t/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>
                <a:solidFill>
                  <a:srgbClr val="7030A0"/>
                </a:solidFill>
              </a:rPr>
              <a:t> </a:t>
            </a:r>
            <a:r>
              <a:rPr lang="ru-RU" sz="2000" i="1" dirty="0" smtClean="0">
                <a:solidFill>
                  <a:srgbClr val="7030A0"/>
                </a:solidFill>
              </a:rPr>
              <a:t>     Центр </a:t>
            </a:r>
            <a:r>
              <a:rPr lang="ru-RU" sz="2000" i="1" dirty="0">
                <a:solidFill>
                  <a:srgbClr val="7030A0"/>
                </a:solidFill>
              </a:rPr>
              <a:t>сюжетно – ролевой игры способствует возникновению игры, развивает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i="1" dirty="0">
                <a:solidFill>
                  <a:srgbClr val="7030A0"/>
                </a:solidFill>
              </a:rPr>
              <a:t>умение детей выбирать роль, выполнять в игре несколько взаимосвязанных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i="1" dirty="0">
                <a:solidFill>
                  <a:srgbClr val="7030A0"/>
                </a:solidFill>
              </a:rPr>
              <a:t>действий, развивает социально-коммуникативные навыки детей. Способствует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i="1" dirty="0">
                <a:solidFill>
                  <a:srgbClr val="7030A0"/>
                </a:solidFill>
              </a:rPr>
              <a:t>развитию творческих способностей детей, </a:t>
            </a:r>
            <a:r>
              <a:rPr lang="ru-RU" sz="2000" i="1" dirty="0" smtClean="0">
                <a:solidFill>
                  <a:srgbClr val="7030A0"/>
                </a:solidFill>
              </a:rPr>
              <a:t>      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    использования </a:t>
            </a:r>
            <a:r>
              <a:rPr lang="ru-RU" sz="2000" i="1" dirty="0">
                <a:solidFill>
                  <a:srgbClr val="7030A0"/>
                </a:solidFill>
              </a:rPr>
              <a:t>в играх строительный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i="1" dirty="0">
                <a:solidFill>
                  <a:srgbClr val="7030A0"/>
                </a:solidFill>
              </a:rPr>
              <a:t>материал. А так же развитие </a:t>
            </a:r>
            <a:r>
              <a:rPr lang="ru-RU" sz="2000" i="1" dirty="0" smtClean="0">
                <a:solidFill>
                  <a:srgbClr val="7030A0"/>
                </a:solidFill>
              </a:rPr>
              <a:t>  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    само </a:t>
            </a:r>
            <a:r>
              <a:rPr lang="ru-RU" sz="2000" i="1" dirty="0">
                <a:solidFill>
                  <a:srgbClr val="7030A0"/>
                </a:solidFill>
              </a:rPr>
              <a:t>регуляции собственных действий. </a:t>
            </a:r>
            <a:r>
              <a:rPr lang="ru-RU" sz="2000" i="1" dirty="0" smtClean="0">
                <a:solidFill>
                  <a:srgbClr val="7030A0"/>
                </a:solidFill>
              </a:rPr>
              <a:t/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                                                                                      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447818"/>
            <a:ext cx="3158836" cy="24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969818"/>
            <a:ext cx="893618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Цент </a:t>
            </a: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дидактических, </a:t>
            </a: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                  настольно-печатных </a:t>
            </a: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игр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dirty="0"/>
              <a:t> </a:t>
            </a:r>
            <a:r>
              <a:rPr lang="ru-RU" sz="2000" i="1" dirty="0">
                <a:solidFill>
                  <a:srgbClr val="7030A0"/>
                </a:solidFill>
              </a:rPr>
              <a:t>Ведущая образовательная область программы: </a:t>
            </a:r>
            <a:r>
              <a:rPr lang="ru-RU" sz="2000" i="1" dirty="0" smtClean="0">
                <a:solidFill>
                  <a:srgbClr val="7030A0"/>
                </a:solidFill>
              </a:rPr>
              <a:t>социально коммуникативное </a:t>
            </a:r>
            <a:r>
              <a:rPr lang="ru-RU" sz="2000" i="1" dirty="0">
                <a:solidFill>
                  <a:srgbClr val="7030A0"/>
                </a:solidFill>
              </a:rPr>
              <a:t>развитие. Интегрируемые образовательные области, реализуемые в различных видах деятельности в «Центре дидактических и настольно-печатных игр»: художественно-эстетическое развитие, речевое развитие, познавательное </a:t>
            </a:r>
            <a:r>
              <a:rPr lang="ru-RU" sz="2000" i="1" dirty="0" smtClean="0">
                <a:solidFill>
                  <a:srgbClr val="7030A0"/>
                </a:solidFill>
              </a:rPr>
              <a:t>развитие.</a:t>
            </a:r>
            <a:r>
              <a:rPr lang="ru-RU" sz="2000" i="1" dirty="0">
                <a:solidFill>
                  <a:srgbClr val="7030A0"/>
                </a:solidFill>
              </a:rPr>
              <a:t/>
            </a:r>
            <a:br>
              <a:rPr lang="ru-RU" sz="2000" i="1" dirty="0">
                <a:solidFill>
                  <a:srgbClr val="7030A0"/>
                </a:solidFill>
              </a:rPr>
            </a:br>
            <a:endParaRPr lang="ru-RU" sz="2000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https://melkie.net/wp-content/uploads/2018/03/na-stole-nastolno-pechatnye-igr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27" y="3832140"/>
            <a:ext cx="4128655" cy="1834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0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5124"/>
            <a:ext cx="12192000" cy="6492875"/>
          </a:xfr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64673" y="-995070"/>
            <a:ext cx="9989127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b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4000" b="0" i="0" u="none" strike="noStrike" cap="none" normalizeH="0" dirty="0" smtClean="0">
                <a:ln>
                  <a:noFill/>
                </a:ln>
                <a:solidFill>
                  <a:srgbClr val="1B1C2A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kumimoji="0" lang="ru-RU" altLang="ru-RU" sz="4000" b="1" i="0" u="none" strike="noStrike" normalizeH="0" baseline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книг</a:t>
            </a: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  <a:t>На книжных полках представлены книги по программе: сказки, рассказы, сборники скороговорок</a:t>
            </a:r>
            <a:r>
              <a:rPr lang="ru-RU" altLang="ru-RU" sz="2000" i="1" dirty="0">
                <a:solidFill>
                  <a:srgbClr val="7030A0"/>
                </a:solidFill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  <a:t>чистоговорок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  <a:t>. Последнее особенно актуально для малышей 4–5 лет, у которых уже могут быть ярко выражены дефекты речи,     </a:t>
            </a:r>
            <a:b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  <a:t>       требующие коррекции. А также в центре книги есть справочная       </a:t>
            </a:r>
            <a:b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  <a:t>   литература </a:t>
            </a:r>
            <a:r>
              <a:rPr kumimoji="0" lang="ru-RU" altLang="ru-RU" sz="2000" b="0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  <a:t>(по истории родного края, географии). Кроме того, книжная    </a:t>
            </a:r>
            <a:b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  <a:t>       зона может быть дополнена открытой витриной с книгами, столом и   </a:t>
            </a:r>
            <a:b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  <a:t>        стульчиками, за которыми </a:t>
            </a:r>
            <a:b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  <a:t>дети</a:t>
            </a:r>
            <a:r>
              <a:rPr kumimoji="0" lang="ru-RU" altLang="ru-RU" sz="2000" b="0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  <a:t>могли бы рассматривать </a:t>
            </a:r>
            <a:b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  <a:t>      печатные издания.</a:t>
            </a:r>
            <a:b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20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Рисунок 3" descr="https://melkie.net/wp-content/uploads/2017/12/knizhnyy-ugolok-na-polke-portret-krylova-600x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110" y="3660997"/>
            <a:ext cx="4211782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3238" y="37861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1B1C2A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1B1C2A"/>
                </a:solidFill>
                <a:effectLst/>
                <a:latin typeface="Open Sans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47418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02328" y="982980"/>
            <a:ext cx="897038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             </a:t>
            </a: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Центр </a:t>
            </a: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уединения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sz="2000" i="1" dirty="0" smtClean="0">
                <a:solidFill>
                  <a:srgbClr val="7030A0"/>
                </a:solidFill>
              </a:rPr>
              <a:t>Эта </a:t>
            </a:r>
            <a:r>
              <a:rPr lang="ru-RU" sz="2000" i="1" dirty="0">
                <a:solidFill>
                  <a:srgbClr val="7030A0"/>
                </a:solidFill>
              </a:rPr>
              <a:t>зона, кроме мягкого кресла в углу и полупрозрачной шторы, которая крепится на стенах, никакого другого оборудования не требует. </a:t>
            </a:r>
            <a:r>
              <a:rPr lang="ru-RU" sz="2000" i="1" dirty="0" smtClean="0">
                <a:solidFill>
                  <a:srgbClr val="7030A0"/>
                </a:solidFill>
              </a:rPr>
              <a:t>Зато            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        располагать </a:t>
            </a:r>
            <a:r>
              <a:rPr lang="ru-RU" sz="2000" i="1" dirty="0">
                <a:solidFill>
                  <a:srgbClr val="7030A0"/>
                </a:solidFill>
              </a:rPr>
              <a:t>его необходимо чуть в отдалении от остальных центров, </a:t>
            </a:r>
            <a:r>
              <a:rPr lang="ru-RU" sz="2000" i="1" dirty="0" smtClean="0">
                <a:solidFill>
                  <a:srgbClr val="7030A0"/>
                </a:solidFill>
              </a:rPr>
              <a:t>  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    чтобы </a:t>
            </a:r>
            <a:r>
              <a:rPr lang="ru-RU" sz="2000" i="1" dirty="0">
                <a:solidFill>
                  <a:srgbClr val="7030A0"/>
                </a:solidFill>
              </a:rPr>
              <a:t>никакие шумы не мешали малышу расслабиться, полистать </a:t>
            </a:r>
            <a:r>
              <a:rPr lang="ru-RU" sz="2000" i="1" dirty="0" smtClean="0">
                <a:solidFill>
                  <a:srgbClr val="7030A0"/>
                </a:solidFill>
              </a:rPr>
              <a:t>   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         понравившуюся </a:t>
            </a:r>
            <a:r>
              <a:rPr lang="ru-RU" sz="2000" i="1" dirty="0">
                <a:solidFill>
                  <a:srgbClr val="7030A0"/>
                </a:solidFill>
              </a:rPr>
              <a:t>книжку.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40047"/>
            <a:ext cx="4114800" cy="226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"/>
            <a:ext cx="12192000" cy="6802582"/>
          </a:xfrm>
        </p:spPr>
      </p:pic>
      <p:sp>
        <p:nvSpPr>
          <p:cNvPr id="5" name="TextBox 4"/>
          <p:cNvSpPr txBox="1"/>
          <p:nvPr/>
        </p:nvSpPr>
        <p:spPr>
          <a:xfrm>
            <a:off x="1274618" y="997528"/>
            <a:ext cx="936567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</a:t>
            </a:r>
            <a:r>
              <a:rPr lang="ru-RU" sz="4000" dirty="0" smtClean="0"/>
              <a:t>Центр </a:t>
            </a:r>
            <a:r>
              <a:rPr lang="ru-RU" sz="4000" dirty="0"/>
              <a:t>краеведения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</a:t>
            </a:r>
            <a:r>
              <a:rPr lang="ru-RU" sz="2000" i="1" dirty="0" smtClean="0">
                <a:solidFill>
                  <a:srgbClr val="7030A0"/>
                </a:solidFill>
              </a:rPr>
              <a:t>По </a:t>
            </a:r>
            <a:r>
              <a:rPr lang="ru-RU" sz="2000" i="1" dirty="0">
                <a:solidFill>
                  <a:srgbClr val="7030A0"/>
                </a:solidFill>
              </a:rPr>
              <a:t>установке ФГОС эта зона организуется в средней группе со второго </a:t>
            </a:r>
            <a:r>
              <a:rPr lang="ru-RU" sz="2000" i="1" dirty="0" smtClean="0">
                <a:solidFill>
                  <a:srgbClr val="7030A0"/>
                </a:solidFill>
              </a:rPr>
              <a:t>   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      полугодия</a:t>
            </a:r>
            <a:r>
              <a:rPr lang="ru-RU" sz="2000" i="1" dirty="0">
                <a:solidFill>
                  <a:srgbClr val="7030A0"/>
                </a:solidFill>
              </a:rPr>
              <a:t>. Обязательными элементами оформления должны быть: плакат с изображением государственного герба; фотография президента; книги с рассказами, стихотворениями о родине. Дополнить центр можно учебниками (например, «Моя Родина — Россия: учебник для малышей» В.А. Степанова), </a:t>
            </a:r>
            <a:r>
              <a:rPr lang="ru-RU" sz="2000" i="1" dirty="0" smtClean="0">
                <a:solidFill>
                  <a:srgbClr val="7030A0"/>
                </a:solidFill>
              </a:rPr>
              <a:t>   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        проектами </a:t>
            </a:r>
            <a:r>
              <a:rPr lang="ru-RU" sz="2000" i="1" dirty="0">
                <a:solidFill>
                  <a:srgbClr val="7030A0"/>
                </a:solidFill>
              </a:rPr>
              <a:t>об истории семей воспитанников (выполненными совместно с </a:t>
            </a:r>
            <a:r>
              <a:rPr lang="ru-RU" sz="2000" i="1" dirty="0" smtClean="0">
                <a:solidFill>
                  <a:srgbClr val="7030A0"/>
                </a:solidFill>
              </a:rPr>
              <a:t>  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         родителями</a:t>
            </a:r>
            <a:r>
              <a:rPr lang="ru-RU" sz="2000" i="1" dirty="0">
                <a:solidFill>
                  <a:srgbClr val="7030A0"/>
                </a:solidFill>
              </a:rPr>
              <a:t>), а также комплектом фотографий видов и </a:t>
            </a:r>
            <a:r>
              <a:rPr lang="ru-RU" sz="2000" i="1" dirty="0" smtClean="0">
                <a:solidFill>
                  <a:srgbClr val="7030A0"/>
                </a:solidFill>
              </a:rPr>
              <a:t>  </a:t>
            </a:r>
          </a:p>
          <a:p>
            <a:r>
              <a:rPr lang="ru-RU" sz="2000" i="1" dirty="0">
                <a:solidFill>
                  <a:srgbClr val="7030A0"/>
                </a:solidFill>
              </a:rPr>
              <a:t> </a:t>
            </a:r>
            <a:r>
              <a:rPr lang="ru-RU" sz="2000" i="1" dirty="0" smtClean="0">
                <a:solidFill>
                  <a:srgbClr val="7030A0"/>
                </a:solidFill>
              </a:rPr>
              <a:t>  достопримечательностей </a:t>
            </a:r>
            <a:r>
              <a:rPr lang="ru-RU" sz="2000" i="1" dirty="0">
                <a:solidFill>
                  <a:srgbClr val="7030A0"/>
                </a:solidFill>
              </a:rPr>
              <a:t>родного края. </a:t>
            </a:r>
            <a:r>
              <a:rPr lang="ru-RU" sz="2000" i="1" dirty="0" smtClean="0">
                <a:solidFill>
                  <a:srgbClr val="7030A0"/>
                </a:solidFill>
              </a:rPr>
              <a:t>  </a:t>
            </a:r>
            <a:endParaRPr lang="ru-RU" sz="2000" i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Ð£Ð³Ð¾Ð»Ð¾Ðº Ð¿Ð°ÑÑÐ¸Ð¾ÑÐ¸ÑÐµÑÐºÐ¾Ð³Ð¾ Ð²Ð¾ÑÐ¿Ð¸ÑÐ°Ð½Ð¸Ñ Ñ Ð¿Ð¾ÑÑÑÐµÑÐ¾Ð¼ ÐÑÑÐ¸Ð½Ð°, ÐºÐ½Ð¸Ð³Ð°Ð¼Ð¸ ÐÐ¾Ð¹ Ð´Ð¾Ð¼ Ð Ð¾ÑÑÐ¸Ñ, ÑÐ¿ÑÐ°Ð²Ð° Ð½Ð° ÐºÐ°ÑÑÐ¸Ð½ÐºÐ°Ñ Ð¿ÐµÐ¹Ð·Ð°Ð¶Ð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13" y="3837709"/>
            <a:ext cx="3344142" cy="2008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58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1343891" y="1027906"/>
            <a:ext cx="96150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                        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   </a:t>
            </a:r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Развивающая предметно-пространственная сред</a:t>
            </a:r>
            <a:b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2400" dirty="0" smtClean="0">
                <a:solidFill>
                  <a:srgbClr val="7030A0"/>
                </a:solidFill>
              </a:rPr>
              <a:t>                  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  -</a:t>
            </a:r>
            <a:r>
              <a:rPr lang="ru-RU" sz="2400" i="1" dirty="0" smtClean="0">
                <a:solidFill>
                  <a:srgbClr val="7030A0"/>
                </a:solidFill>
              </a:rPr>
              <a:t>это </a:t>
            </a:r>
            <a:r>
              <a:rPr lang="ru-RU" sz="2400" i="1" dirty="0">
                <a:solidFill>
                  <a:srgbClr val="7030A0"/>
                </a:solidFill>
              </a:rPr>
              <a:t>часть образовательной среды, представленная специально </a:t>
            </a:r>
            <a:r>
              <a:rPr lang="ru-RU" sz="2400" i="1" dirty="0" smtClean="0">
                <a:solidFill>
                  <a:srgbClr val="7030A0"/>
                </a:solidFill>
              </a:rPr>
              <a:t>  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      организованным </a:t>
            </a:r>
            <a:r>
              <a:rPr lang="ru-RU" sz="2400" i="1" dirty="0">
                <a:solidFill>
                  <a:srgbClr val="7030A0"/>
                </a:solidFill>
              </a:rPr>
              <a:t>пространством, материалами, </a:t>
            </a:r>
            <a:r>
              <a:rPr lang="ru-RU" sz="2400" i="1" dirty="0" smtClean="0">
                <a:solidFill>
                  <a:srgbClr val="7030A0"/>
                </a:solidFill>
              </a:rPr>
              <a:t>оборудованием </a:t>
            </a:r>
            <a:r>
              <a:rPr lang="ru-RU" sz="2400" i="1" dirty="0">
                <a:solidFill>
                  <a:srgbClr val="7030A0"/>
                </a:solidFill>
              </a:rPr>
              <a:t>и </a:t>
            </a:r>
            <a:r>
              <a:rPr lang="ru-RU" sz="2400" i="1" dirty="0" smtClean="0">
                <a:solidFill>
                  <a:srgbClr val="7030A0"/>
                </a:solidFill>
              </a:rPr>
              <a:t>  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       инвентарем </a:t>
            </a:r>
            <a:r>
              <a:rPr lang="ru-RU" sz="2400" i="1" dirty="0">
                <a:solidFill>
                  <a:srgbClr val="7030A0"/>
                </a:solidFill>
              </a:rPr>
              <a:t>для развития </a:t>
            </a:r>
            <a:r>
              <a:rPr lang="ru-RU" sz="2400" i="1" dirty="0" smtClean="0">
                <a:solidFill>
                  <a:srgbClr val="7030A0"/>
                </a:solidFill>
              </a:rPr>
              <a:t>детей дошкольного </a:t>
            </a:r>
            <a:r>
              <a:rPr lang="ru-RU" sz="2400" i="1" dirty="0">
                <a:solidFill>
                  <a:srgbClr val="7030A0"/>
                </a:solidFill>
              </a:rPr>
              <a:t>возраста в </a:t>
            </a:r>
            <a:r>
              <a:rPr lang="ru-RU" sz="2400" i="1" dirty="0" smtClean="0">
                <a:solidFill>
                  <a:srgbClr val="7030A0"/>
                </a:solidFill>
              </a:rPr>
              <a:t>  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       соответствии </a:t>
            </a:r>
            <a:r>
              <a:rPr lang="ru-RU" sz="2400" i="1" dirty="0">
                <a:solidFill>
                  <a:srgbClr val="7030A0"/>
                </a:solidFill>
              </a:rPr>
              <a:t>с особенностями каждого </a:t>
            </a:r>
            <a:r>
              <a:rPr lang="ru-RU" sz="2400" i="1" dirty="0" smtClean="0">
                <a:solidFill>
                  <a:srgbClr val="7030A0"/>
                </a:solidFill>
              </a:rPr>
              <a:t>возрастного </a:t>
            </a:r>
            <a:r>
              <a:rPr lang="ru-RU" sz="2400" i="1" dirty="0">
                <a:solidFill>
                  <a:srgbClr val="7030A0"/>
                </a:solidFill>
              </a:rPr>
              <a:t>периода, </a:t>
            </a:r>
            <a:r>
              <a:rPr lang="ru-RU" sz="2400" i="1" dirty="0" smtClean="0">
                <a:solidFill>
                  <a:srgbClr val="7030A0"/>
                </a:solidFill>
              </a:rPr>
              <a:t>  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         охраны </a:t>
            </a:r>
            <a:r>
              <a:rPr lang="ru-RU" sz="2400" i="1" dirty="0">
                <a:solidFill>
                  <a:srgbClr val="7030A0"/>
                </a:solidFill>
              </a:rPr>
              <a:t>и укрепления их здоровья, учета особенностей и </a:t>
            </a:r>
            <a:r>
              <a:rPr lang="ru-RU" sz="2400" i="1" dirty="0" smtClean="0">
                <a:solidFill>
                  <a:srgbClr val="7030A0"/>
                </a:solidFill>
              </a:rPr>
              <a:t>   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                  коррекции </a:t>
            </a:r>
            <a:r>
              <a:rPr lang="ru-RU" sz="2400" i="1" dirty="0">
                <a:solidFill>
                  <a:srgbClr val="7030A0"/>
                </a:solidFill>
              </a:rPr>
              <a:t>недостатков их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6556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132745"/>
            <a:ext cx="12095018" cy="6747163"/>
          </a:xfrm>
        </p:spPr>
      </p:pic>
      <p:sp>
        <p:nvSpPr>
          <p:cNvPr id="5" name="TextBox 4"/>
          <p:cNvSpPr txBox="1"/>
          <p:nvPr/>
        </p:nvSpPr>
        <p:spPr>
          <a:xfrm>
            <a:off x="1399309" y="1163782"/>
            <a:ext cx="939338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              </a:t>
            </a: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Цель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i="1" dirty="0" smtClean="0"/>
              <a:t>         </a:t>
            </a:r>
            <a:r>
              <a:rPr lang="ru-RU" sz="2400" i="1" dirty="0" smtClean="0">
                <a:solidFill>
                  <a:srgbClr val="7030A0"/>
                </a:solidFill>
              </a:rPr>
              <a:t>организация </a:t>
            </a:r>
            <a:r>
              <a:rPr lang="ru-RU" sz="2400" i="1" dirty="0">
                <a:solidFill>
                  <a:srgbClr val="7030A0"/>
                </a:solidFill>
              </a:rPr>
              <a:t>и обновление развивающей </a:t>
            </a:r>
            <a:r>
              <a:rPr lang="ru-RU" sz="2400" i="1" dirty="0" smtClean="0">
                <a:solidFill>
                  <a:srgbClr val="7030A0"/>
                </a:solidFill>
              </a:rPr>
              <a:t>предметно   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           пространственной </a:t>
            </a:r>
            <a:r>
              <a:rPr lang="ru-RU" sz="2400" i="1" dirty="0">
                <a:solidFill>
                  <a:srgbClr val="7030A0"/>
                </a:solidFill>
              </a:rPr>
              <a:t>среды в средней группе в соответствии </a:t>
            </a:r>
            <a:r>
              <a:rPr lang="ru-RU" sz="2400" i="1" dirty="0" smtClean="0">
                <a:solidFill>
                  <a:srgbClr val="7030A0"/>
                </a:solidFill>
              </a:rPr>
              <a:t>с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                  </a:t>
            </a:r>
            <a:r>
              <a:rPr lang="ru-RU" sz="2400" i="1" dirty="0">
                <a:solidFill>
                  <a:srgbClr val="7030A0"/>
                </a:solidFill>
              </a:rPr>
              <a:t>ФГОС ДО, способствующей гармоничному развитию и </a:t>
            </a:r>
            <a:r>
              <a:rPr lang="ru-RU" sz="2400" i="1" dirty="0" smtClean="0">
                <a:solidFill>
                  <a:srgbClr val="7030A0"/>
                </a:solidFill>
              </a:rPr>
              <a:t>         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                                              саморазвитию </a:t>
            </a:r>
            <a:r>
              <a:rPr lang="ru-RU" sz="2400" i="1" dirty="0">
                <a:solidFill>
                  <a:srgbClr val="7030A0"/>
                </a:solidFill>
              </a:rPr>
              <a:t>детей.</a:t>
            </a:r>
          </a:p>
        </p:txBody>
      </p:sp>
    </p:spTree>
    <p:extLst>
      <p:ext uri="{BB962C8B-B14F-4D97-AF65-F5344CB8AC3E}">
        <p14:creationId xmlns:p14="http://schemas.microsoft.com/office/powerpoint/2010/main" val="22105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6982"/>
            <a:ext cx="12192000" cy="6871853"/>
          </a:xfrm>
        </p:spPr>
      </p:pic>
      <p:sp>
        <p:nvSpPr>
          <p:cNvPr id="5" name="TextBox 4"/>
          <p:cNvSpPr txBox="1"/>
          <p:nvPr/>
        </p:nvSpPr>
        <p:spPr>
          <a:xfrm>
            <a:off x="2078182" y="955965"/>
            <a:ext cx="800307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                Задачи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rgbClr val="7030A0"/>
                </a:solidFill>
              </a:rPr>
              <a:t>проанализировать современные требования к организации развивающей </a:t>
            </a:r>
            <a:r>
              <a:rPr lang="ru-RU" sz="2400" i="1" dirty="0" smtClean="0">
                <a:solidFill>
                  <a:srgbClr val="7030A0"/>
                </a:solidFill>
              </a:rPr>
              <a:t>предметно пространственной </a:t>
            </a:r>
            <a:r>
              <a:rPr lang="ru-RU" sz="2400" i="1" dirty="0">
                <a:solidFill>
                  <a:srgbClr val="7030A0"/>
                </a:solidFill>
              </a:rPr>
              <a:t>среды, изучив психолого-педагогическую литературу и методические рекомендации;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rgbClr val="7030A0"/>
                </a:solidFill>
              </a:rPr>
              <a:t>внедрить в практику новые подходы к организации развивающей предметно-пространственной среды, с учетом возрастных особенностей детей;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rgbClr val="7030A0"/>
                </a:solidFill>
              </a:rPr>
              <a:t>приобщить родителей к активной предметно-преобразовательной деятельности в интерьере </a:t>
            </a:r>
            <a:r>
              <a:rPr lang="ru-RU" sz="2400" i="1" dirty="0" smtClean="0">
                <a:solidFill>
                  <a:srgbClr val="7030A0"/>
                </a:solidFill>
              </a:rPr>
              <a:t>г    </a:t>
            </a:r>
            <a:r>
              <a:rPr lang="ru-RU" sz="2400" i="1" dirty="0" err="1" smtClean="0">
                <a:solidFill>
                  <a:srgbClr val="7030A0"/>
                </a:solidFill>
              </a:rPr>
              <a:t>г</a:t>
            </a:r>
            <a:r>
              <a:rPr lang="ru-RU" sz="2400" i="1" dirty="0" smtClean="0">
                <a:solidFill>
                  <a:srgbClr val="7030A0"/>
                </a:solidFill>
              </a:rPr>
              <a:t>    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                    группы</a:t>
            </a:r>
            <a:r>
              <a:rPr lang="ru-RU" sz="2400" i="1" dirty="0">
                <a:solidFill>
                  <a:srgbClr val="7030A0"/>
                </a:solidFill>
              </a:rPr>
              <a:t>.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54981"/>
          </a:xfrm>
        </p:spPr>
      </p:pic>
      <p:sp>
        <p:nvSpPr>
          <p:cNvPr id="5" name="TextBox 4"/>
          <p:cNvSpPr txBox="1"/>
          <p:nvPr/>
        </p:nvSpPr>
        <p:spPr>
          <a:xfrm>
            <a:off x="1759527" y="622762"/>
            <a:ext cx="836814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</a:t>
            </a:r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Центр </a:t>
            </a: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речевого </a:t>
            </a:r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развития</a:t>
            </a:r>
            <a:endParaRPr lang="ru-RU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7030A0"/>
                </a:solidFill>
              </a:rPr>
              <a:t>              </a:t>
            </a:r>
            <a:r>
              <a:rPr lang="ru-RU" sz="2000" i="1" dirty="0" smtClean="0">
                <a:solidFill>
                  <a:srgbClr val="7030A0"/>
                </a:solidFill>
              </a:rPr>
              <a:t>создан </a:t>
            </a:r>
            <a:r>
              <a:rPr lang="ru-RU" sz="2000" i="1" dirty="0">
                <a:solidFill>
                  <a:srgbClr val="7030A0"/>
                </a:solidFill>
              </a:rPr>
              <a:t>для формирования навыков восприятия художественной </a:t>
            </a:r>
            <a:r>
              <a:rPr lang="ru-RU" sz="2000" i="1" dirty="0" smtClean="0">
                <a:solidFill>
                  <a:srgbClr val="7030A0"/>
                </a:solidFill>
              </a:rPr>
              <a:t>              литературы</a:t>
            </a:r>
            <a:r>
              <a:rPr lang="ru-RU" sz="2000" i="1" dirty="0">
                <a:solidFill>
                  <a:srgbClr val="7030A0"/>
                </a:solidFill>
              </a:rPr>
              <a:t>, расширять словарный запас детей. Книги подобраны по образовательной </a:t>
            </a:r>
            <a:r>
              <a:rPr lang="ru-RU" sz="2000" i="1" dirty="0" smtClean="0">
                <a:solidFill>
                  <a:srgbClr val="7030A0"/>
                </a:solidFill>
              </a:rPr>
              <a:t>программе предоставлены </a:t>
            </a:r>
            <a:r>
              <a:rPr lang="ru-RU" sz="2000" i="1" dirty="0">
                <a:solidFill>
                  <a:srgbClr val="7030A0"/>
                </a:solidFill>
              </a:rPr>
              <a:t>дидактические игры , наглядные пособия, </a:t>
            </a:r>
            <a:r>
              <a:rPr lang="ru-RU" sz="2000" i="1" dirty="0" smtClean="0">
                <a:solidFill>
                  <a:srgbClr val="7030A0"/>
                </a:solidFill>
              </a:rPr>
              <a:t>способствующие развитию </a:t>
            </a:r>
            <a:r>
              <a:rPr lang="ru-RU" sz="2000" i="1" dirty="0">
                <a:solidFill>
                  <a:srgbClr val="7030A0"/>
                </a:solidFill>
              </a:rPr>
              <a:t>речи воспитанников группы: «Расскажи сказку», «Сказочное лото</a:t>
            </a:r>
            <a:r>
              <a:rPr lang="ru-RU" sz="2000" i="1" dirty="0" smtClean="0">
                <a:solidFill>
                  <a:srgbClr val="7030A0"/>
                </a:solidFill>
              </a:rPr>
              <a:t>», «</a:t>
            </a:r>
            <a:r>
              <a:rPr lang="ru-RU" sz="2000" i="1" dirty="0">
                <a:solidFill>
                  <a:srgbClr val="7030A0"/>
                </a:solidFill>
              </a:rPr>
              <a:t>Собери картинку», </a:t>
            </a:r>
            <a:r>
              <a:rPr lang="ru-RU" sz="2000" i="1" dirty="0" smtClean="0">
                <a:solidFill>
                  <a:srgbClr val="7030A0"/>
                </a:solidFill>
              </a:rPr>
              <a:t>    </a:t>
            </a:r>
          </a:p>
          <a:p>
            <a:r>
              <a:rPr lang="ru-RU" sz="2000" i="1" dirty="0">
                <a:solidFill>
                  <a:srgbClr val="7030A0"/>
                </a:solidFill>
              </a:rPr>
              <a:t> </a:t>
            </a:r>
            <a:r>
              <a:rPr lang="ru-RU" sz="2000" i="1" dirty="0" smtClean="0">
                <a:solidFill>
                  <a:srgbClr val="7030A0"/>
                </a:solidFill>
              </a:rPr>
              <a:t>  «</a:t>
            </a:r>
            <a:r>
              <a:rPr lang="ru-RU" sz="2000" i="1" dirty="0">
                <a:solidFill>
                  <a:srgbClr val="7030A0"/>
                </a:solidFill>
              </a:rPr>
              <a:t>Противоположности» и др.; пособия для речевого </a:t>
            </a:r>
            <a:r>
              <a:rPr lang="ru-RU" sz="2000" i="1" dirty="0" smtClean="0">
                <a:solidFill>
                  <a:srgbClr val="7030A0"/>
                </a:solidFill>
              </a:rPr>
              <a:t>дыхания: мыльные   </a:t>
            </a:r>
          </a:p>
          <a:p>
            <a:r>
              <a:rPr lang="ru-RU" sz="2000" i="1" dirty="0">
                <a:solidFill>
                  <a:srgbClr val="7030A0"/>
                </a:solidFill>
              </a:rPr>
              <a:t> </a:t>
            </a:r>
            <a:r>
              <a:rPr lang="ru-RU" sz="2000" i="1" dirty="0" smtClean="0">
                <a:solidFill>
                  <a:srgbClr val="7030A0"/>
                </a:solidFill>
              </a:rPr>
              <a:t>   пузыри</a:t>
            </a:r>
            <a:r>
              <a:rPr lang="ru-RU" sz="2000" i="1" dirty="0">
                <a:solidFill>
                  <a:srgbClr val="7030A0"/>
                </a:solidFill>
              </a:rPr>
              <a:t>, султанчики; игры для развития мелкой моторики: различные</a:t>
            </a:r>
          </a:p>
          <a:p>
            <a:r>
              <a:rPr lang="ru-RU" sz="2000" i="1" dirty="0">
                <a:solidFill>
                  <a:srgbClr val="7030A0"/>
                </a:solidFill>
              </a:rPr>
              <a:t>мозаики, </a:t>
            </a:r>
            <a:r>
              <a:rPr lang="ru-RU" sz="2000" i="1" dirty="0" err="1">
                <a:solidFill>
                  <a:srgbClr val="7030A0"/>
                </a:solidFill>
              </a:rPr>
              <a:t>пазлы</a:t>
            </a:r>
            <a:r>
              <a:rPr lang="ru-RU" sz="2000" i="1" dirty="0">
                <a:solidFill>
                  <a:srgbClr val="7030A0"/>
                </a:solidFill>
              </a:rPr>
              <a:t>, раздаточный </a:t>
            </a:r>
            <a:r>
              <a:rPr lang="ru-RU" sz="2000" i="1" dirty="0" smtClean="0">
                <a:solidFill>
                  <a:srgbClr val="7030A0"/>
                </a:solidFill>
              </a:rPr>
              <a:t/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  материал для</a:t>
            </a:r>
            <a:r>
              <a:rPr lang="ru-RU" sz="2000" i="1" dirty="0">
                <a:solidFill>
                  <a:srgbClr val="7030A0"/>
                </a:solidFill>
              </a:rPr>
              <a:t> </a:t>
            </a:r>
            <a:r>
              <a:rPr lang="ru-RU" sz="2000" i="1" dirty="0" smtClean="0">
                <a:solidFill>
                  <a:srgbClr val="7030A0"/>
                </a:solidFill>
              </a:rPr>
              <a:t>развития 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         устной речи</a:t>
            </a:r>
            <a:r>
              <a:rPr lang="ru-RU" sz="2000" i="1" dirty="0">
                <a:solidFill>
                  <a:srgbClr val="7030A0"/>
                </a:solidFill>
              </a:rPr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endParaRPr lang="ru-RU" dirty="0"/>
          </a:p>
        </p:txBody>
      </p:sp>
      <p:pic>
        <p:nvPicPr>
          <p:cNvPr id="6" name="Рисунок 5" descr="http://lactochka29.ucoz.ru/_si/0/244181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73" y="3929842"/>
            <a:ext cx="3893128" cy="2055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9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8546"/>
            <a:ext cx="12192000" cy="6719454"/>
          </a:xfrm>
        </p:spPr>
      </p:pic>
      <p:sp>
        <p:nvSpPr>
          <p:cNvPr id="9" name="TextBox 8"/>
          <p:cNvSpPr txBox="1"/>
          <p:nvPr/>
        </p:nvSpPr>
        <p:spPr>
          <a:xfrm>
            <a:off x="1417320" y="822961"/>
            <a:ext cx="99364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            Центр искусства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i="1" dirty="0">
                <a:solidFill>
                  <a:srgbClr val="7030A0"/>
                </a:solidFill>
              </a:rPr>
              <a:t>здесь размещены материалы для знакомства детей с различными видами изобразительного и декоративно-прикладного искусства. Кроме того, в этом центре находятся материалы и оборудование, необходимые для детской изобразительной деятельности, ручного труда и художественного конструирования. Есть разнообразный материал для нетрадиционных форм рисования: трубочки,  перо, поролоновая губка, ватные палочки и т.д</a:t>
            </a:r>
            <a:r>
              <a:rPr lang="ru-RU" sz="2000" i="1" dirty="0" smtClean="0">
                <a:solidFill>
                  <a:srgbClr val="7030A0"/>
                </a:solidFill>
              </a:rPr>
              <a:t>. Эмоциональное </a:t>
            </a:r>
            <a:r>
              <a:rPr lang="ru-RU" sz="2000" i="1" dirty="0">
                <a:solidFill>
                  <a:srgbClr val="7030A0"/>
                </a:solidFill>
              </a:rPr>
              <a:t>благополучие детей обеспечивается использованием в работе игровых персонажей: Королева кисточка, Карандашик, </a:t>
            </a:r>
            <a:r>
              <a:rPr lang="ru-RU" sz="2000" i="1" dirty="0" err="1">
                <a:solidFill>
                  <a:srgbClr val="7030A0"/>
                </a:solidFill>
              </a:rPr>
              <a:t>Кляксочка</a:t>
            </a:r>
            <a:r>
              <a:rPr lang="ru-RU" sz="2000" i="1" dirty="0">
                <a:solidFill>
                  <a:srgbClr val="7030A0"/>
                </a:solidFill>
              </a:rPr>
              <a:t> - что обеспечивает игровую, познавательную, </a:t>
            </a:r>
            <a:r>
              <a:rPr lang="ru-RU" sz="2000" i="1" dirty="0" smtClean="0">
                <a:solidFill>
                  <a:srgbClr val="7030A0"/>
                </a:solidFill>
              </a:rPr>
              <a:t/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      исследовательскую </a:t>
            </a:r>
            <a:r>
              <a:rPr lang="ru-RU" sz="2000" i="1" dirty="0">
                <a:solidFill>
                  <a:srgbClr val="7030A0"/>
                </a:solidFill>
              </a:rPr>
              <a:t>и творческую </a:t>
            </a:r>
            <a:r>
              <a:rPr lang="ru-RU" sz="2000" i="1" dirty="0" smtClean="0">
                <a:solidFill>
                  <a:srgbClr val="7030A0"/>
                </a:solidFill>
              </a:rPr>
              <a:t/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             активность </a:t>
            </a:r>
            <a:r>
              <a:rPr lang="ru-RU" sz="2000" i="1" dirty="0">
                <a:solidFill>
                  <a:srgbClr val="7030A0"/>
                </a:solidFill>
              </a:rPr>
              <a:t>всех воспитанников</a:t>
            </a:r>
            <a:r>
              <a:rPr lang="ru-RU" sz="2000" i="1" dirty="0" smtClean="0">
                <a:solidFill>
                  <a:srgbClr val="7030A0"/>
                </a:solidFill>
              </a:rPr>
              <a:t>.                </a:t>
            </a:r>
            <a:endParaRPr lang="ru-RU" sz="2000" i="1" dirty="0">
              <a:solidFill>
                <a:srgbClr val="7030A0"/>
              </a:solidFill>
            </a:endParaRPr>
          </a:p>
        </p:txBody>
      </p:sp>
      <p:pic>
        <p:nvPicPr>
          <p:cNvPr id="10" name="Рисунок 9" descr="http://bak-sad2.dou.tomsk.ru/wp-content/uploads/2015/12/SDC180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64" y="4184074"/>
            <a:ext cx="3616036" cy="2189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80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6982"/>
            <a:ext cx="12192000" cy="6927273"/>
          </a:xfrm>
        </p:spPr>
      </p:pic>
      <p:sp>
        <p:nvSpPr>
          <p:cNvPr id="5" name="TextBox 4"/>
          <p:cNvSpPr txBox="1"/>
          <p:nvPr/>
        </p:nvSpPr>
        <p:spPr>
          <a:xfrm>
            <a:off x="1581665" y="1080655"/>
            <a:ext cx="2728222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      </a:t>
            </a: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центр </a:t>
            </a: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мы познаем </a:t>
            </a: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мир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i="1" dirty="0" smtClean="0">
                <a:solidFill>
                  <a:srgbClr val="7030A0"/>
                </a:solidFill>
              </a:rPr>
              <a:t>способствует </a:t>
            </a:r>
            <a:r>
              <a:rPr lang="ru-RU" sz="2400" i="1" dirty="0">
                <a:solidFill>
                  <a:srgbClr val="7030A0"/>
                </a:solidFill>
              </a:rPr>
              <a:t>развитию познавательно-исследовательской </a:t>
            </a:r>
            <a:r>
              <a:rPr lang="ru-RU" sz="2400" i="1" dirty="0" smtClean="0">
                <a:solidFill>
                  <a:srgbClr val="7030A0"/>
                </a:solidFill>
              </a:rPr>
              <a:t/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деятельности</a:t>
            </a:r>
            <a:r>
              <a:rPr lang="ru-RU" sz="2400" i="1" dirty="0">
                <a:solidFill>
                  <a:srgbClr val="7030A0"/>
                </a:solidFill>
              </a:rPr>
              <a:t>; </a:t>
            </a:r>
            <a:r>
              <a:rPr lang="ru-RU" sz="2400" i="1" dirty="0" smtClean="0">
                <a:solidFill>
                  <a:srgbClr val="7030A0"/>
                </a:solidFill>
              </a:rPr>
              <a:t>формируется </a:t>
            </a:r>
            <a:r>
              <a:rPr lang="ru-RU" sz="2400" i="1" dirty="0">
                <a:solidFill>
                  <a:srgbClr val="7030A0"/>
                </a:solidFill>
              </a:rPr>
              <a:t>стремление к освоению нового, </a:t>
            </a:r>
            <a:r>
              <a:rPr lang="ru-RU" sz="2400" i="1" dirty="0" smtClean="0">
                <a:solidFill>
                  <a:srgbClr val="7030A0"/>
                </a:solidFill>
              </a:rPr>
              <a:t/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воспитывается </a:t>
            </a:r>
            <a:r>
              <a:rPr lang="ru-RU" sz="2400" i="1" dirty="0">
                <a:solidFill>
                  <a:srgbClr val="7030A0"/>
                </a:solidFill>
              </a:rPr>
              <a:t>стремление к </a:t>
            </a:r>
            <a:r>
              <a:rPr lang="ru-RU" sz="2400" i="1" dirty="0" smtClean="0">
                <a:solidFill>
                  <a:srgbClr val="7030A0"/>
                </a:solidFill>
              </a:rPr>
              <a:t>соучастию в </a:t>
            </a:r>
            <a:r>
              <a:rPr lang="ru-RU" sz="2400" i="1" dirty="0">
                <a:solidFill>
                  <a:srgbClr val="7030A0"/>
                </a:solidFill>
              </a:rPr>
              <a:t>деятельности </a:t>
            </a:r>
            <a:r>
              <a:rPr lang="ru-RU" sz="2400" i="1" dirty="0" smtClean="0">
                <a:solidFill>
                  <a:srgbClr val="7030A0"/>
                </a:solidFill>
              </a:rPr>
              <a:t/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   взрослых </a:t>
            </a:r>
            <a:r>
              <a:rPr lang="ru-RU" sz="2400" i="1" dirty="0">
                <a:solidFill>
                  <a:srgbClr val="7030A0"/>
                </a:solidFill>
              </a:rPr>
              <a:t>по защите природных объектов, заботе о природном </a:t>
            </a:r>
            <a:r>
              <a:rPr lang="ru-RU" sz="2400" i="1" dirty="0" smtClean="0">
                <a:solidFill>
                  <a:srgbClr val="7030A0"/>
                </a:solidFill>
              </a:rPr>
              <a:t/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     окружении</a:t>
            </a:r>
            <a:r>
              <a:rPr lang="ru-RU" sz="2400" i="1" dirty="0">
                <a:solidFill>
                  <a:srgbClr val="7030A0"/>
                </a:solidFill>
              </a:rPr>
              <a:t>.</a:t>
            </a:r>
            <a:br>
              <a:rPr lang="ru-RU" sz="2400" i="1" dirty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                                                                          </a:t>
            </a:r>
            <a:r>
              <a:rPr lang="ru-RU" sz="2400" b="1" i="1" dirty="0">
                <a:solidFill>
                  <a:srgbClr val="7030A0"/>
                </a:solidFill>
              </a:rPr>
              <a:t/>
            </a:r>
            <a:br>
              <a:rPr lang="ru-RU" sz="2400" b="1" i="1" dirty="0">
                <a:solidFill>
                  <a:srgbClr val="7030A0"/>
                </a:solidFill>
              </a:rPr>
            </a:br>
            <a:endParaRPr lang="ru-RU" sz="2400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https://3.bp.blogspot.com/-JMetupB72H8/VtBTwKP2XoI/AAAAAAAAAWs/eRCJ8Dbq13c/s1600/IMG_66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685" y="3560618"/>
            <a:ext cx="3563766" cy="1739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05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121236"/>
          </a:xfrm>
        </p:spPr>
      </p:pic>
      <p:sp>
        <p:nvSpPr>
          <p:cNvPr id="6" name="TextBox 5"/>
          <p:cNvSpPr txBox="1"/>
          <p:nvPr/>
        </p:nvSpPr>
        <p:spPr>
          <a:xfrm>
            <a:off x="1271589" y="842963"/>
            <a:ext cx="4768436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       Центр безопасности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</a:t>
            </a:r>
            <a:r>
              <a:rPr lang="ru-RU" sz="2000" i="1" dirty="0" smtClean="0">
                <a:solidFill>
                  <a:srgbClr val="7030A0"/>
                </a:solidFill>
              </a:rPr>
              <a:t>Ведущая </a:t>
            </a:r>
            <a:r>
              <a:rPr lang="ru-RU" sz="2000" i="1" dirty="0">
                <a:solidFill>
                  <a:srgbClr val="7030A0"/>
                </a:solidFill>
              </a:rPr>
              <a:t>образовательная область программы: </a:t>
            </a:r>
            <a:r>
              <a:rPr lang="ru-RU" sz="2000" i="1" dirty="0" smtClean="0">
                <a:solidFill>
                  <a:srgbClr val="7030A0"/>
                </a:solidFill>
              </a:rPr>
              <a:t>социально-коммуникативное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>
                <a:solidFill>
                  <a:srgbClr val="7030A0"/>
                </a:solidFill>
              </a:rPr>
              <a:t>развитие; Интегрируемые образовательные области, реализуемые </a:t>
            </a:r>
            <a:r>
              <a:rPr lang="ru-RU" sz="2000" i="1" dirty="0" smtClean="0">
                <a:solidFill>
                  <a:srgbClr val="7030A0"/>
                </a:solidFill>
              </a:rPr>
              <a:t>в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>
                <a:solidFill>
                  <a:srgbClr val="7030A0"/>
                </a:solidFill>
              </a:rPr>
              <a:t>различных видах деятельности в «Центре безопасности»: речевое развитие</a:t>
            </a:r>
            <a:r>
              <a:rPr lang="ru-RU" sz="2000" i="1" dirty="0" smtClean="0">
                <a:solidFill>
                  <a:srgbClr val="7030A0"/>
                </a:solidFill>
              </a:rPr>
              <a:t>,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         </a:t>
            </a:r>
            <a:r>
              <a:rPr lang="ru-RU" sz="2000" i="1" dirty="0">
                <a:solidFill>
                  <a:srgbClr val="7030A0"/>
                </a:solidFill>
              </a:rPr>
              <a:t>художественно-эстетическое развитие, познавательное </a:t>
            </a:r>
            <a:r>
              <a:rPr lang="ru-RU" sz="2000" i="1" dirty="0" smtClean="0">
                <a:solidFill>
                  <a:srgbClr val="7030A0"/>
                </a:solidFill>
              </a:rPr>
              <a:t>развитие.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         </a:t>
            </a:r>
            <a:r>
              <a:rPr lang="ru-RU" sz="2000" i="1" dirty="0">
                <a:solidFill>
                  <a:srgbClr val="7030A0"/>
                </a:solidFill>
              </a:rPr>
              <a:t>Виды и содержание деятельности детей: </a:t>
            </a:r>
            <a:r>
              <a:rPr lang="ru-RU" sz="2000" i="1" dirty="0" smtClean="0">
                <a:solidFill>
                  <a:srgbClr val="7030A0"/>
                </a:solidFill>
              </a:rPr>
              <a:t>дорожные знаки, макет дороги, 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         материал </a:t>
            </a:r>
            <a:r>
              <a:rPr lang="ru-RU" sz="2000" i="1" dirty="0">
                <a:solidFill>
                  <a:srgbClr val="7030A0"/>
                </a:solidFill>
              </a:rPr>
              <a:t>по </a:t>
            </a:r>
            <a:r>
              <a:rPr lang="ru-RU" sz="2000" i="1" dirty="0" smtClean="0">
                <a:solidFill>
                  <a:srgbClr val="7030A0"/>
                </a:solidFill>
              </a:rPr>
              <a:t>ПДД, атрибуты </a:t>
            </a:r>
            <a:r>
              <a:rPr lang="ru-RU" sz="2000" i="1" dirty="0">
                <a:solidFill>
                  <a:srgbClr val="7030A0"/>
                </a:solidFill>
              </a:rPr>
              <a:t>для сюжетно-ролевой </a:t>
            </a:r>
            <a:r>
              <a:rPr lang="ru-RU" sz="2000" i="1" dirty="0" smtClean="0">
                <a:solidFill>
                  <a:srgbClr val="7030A0"/>
                </a:solidFill>
              </a:rPr>
              <a:t>игры,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             настольно-печатные </a:t>
            </a:r>
            <a:r>
              <a:rPr lang="ru-RU" sz="2000" i="1" dirty="0">
                <a:solidFill>
                  <a:srgbClr val="7030A0"/>
                </a:solidFill>
              </a:rPr>
              <a:t>игры</a:t>
            </a:r>
            <a:r>
              <a:rPr lang="ru-RU" sz="2000" i="1" dirty="0" smtClean="0">
                <a:solidFill>
                  <a:srgbClr val="7030A0"/>
                </a:solidFill>
              </a:rPr>
              <a:t>.                               </a:t>
            </a:r>
            <a:r>
              <a:rPr lang="ru-RU" sz="2000" i="1" dirty="0">
                <a:solidFill>
                  <a:srgbClr val="7030A0"/>
                </a:solidFill>
              </a:rPr>
              <a:t/>
            </a:r>
            <a:br>
              <a:rPr lang="ru-RU" sz="2000" i="1" dirty="0">
                <a:solidFill>
                  <a:srgbClr val="7030A0"/>
                </a:solidFill>
              </a:rPr>
            </a:br>
            <a:endParaRPr lang="ru-RU" sz="2000" i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http://liveangarsk.ru/files/autonews/496342/477-p1c9ghqebqhq911legbpcd615k4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9" y="3560617"/>
            <a:ext cx="4014786" cy="229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0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38109"/>
          </a:xfrm>
        </p:spPr>
      </p:pic>
      <p:sp>
        <p:nvSpPr>
          <p:cNvPr id="5" name="TextBox 4"/>
          <p:cNvSpPr txBox="1"/>
          <p:nvPr/>
        </p:nvSpPr>
        <p:spPr>
          <a:xfrm>
            <a:off x="1246908" y="623455"/>
            <a:ext cx="957349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         Музыкальный </a:t>
            </a: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центр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</a:t>
            </a:r>
            <a:r>
              <a:rPr lang="ru-RU" sz="2000" i="1" dirty="0" err="1" smtClean="0">
                <a:solidFill>
                  <a:srgbClr val="7030A0"/>
                </a:solidFill>
              </a:rPr>
              <a:t>Центр</a:t>
            </a:r>
            <a:r>
              <a:rPr lang="ru-RU" sz="2000" i="1" dirty="0" smtClean="0">
                <a:solidFill>
                  <a:srgbClr val="7030A0"/>
                </a:solidFill>
              </a:rPr>
              <a:t>  </a:t>
            </a:r>
            <a:r>
              <a:rPr lang="ru-RU" sz="2000" i="1" dirty="0">
                <a:solidFill>
                  <a:srgbClr val="7030A0"/>
                </a:solidFill>
              </a:rPr>
              <a:t>музыки направлен на развитие слухового восприятия и внимания. </a:t>
            </a:r>
            <a:r>
              <a:rPr lang="ru-RU" sz="2000" i="1" dirty="0" smtClean="0">
                <a:solidFill>
                  <a:srgbClr val="7030A0"/>
                </a:solidFill>
              </a:rPr>
              <a:t>С помощью </a:t>
            </a:r>
            <a:r>
              <a:rPr lang="ru-RU" sz="2000" i="1" dirty="0">
                <a:solidFill>
                  <a:srgbClr val="7030A0"/>
                </a:solidFill>
              </a:rPr>
              <a:t>музыкальных инструментов дети подражают звукам природы, </a:t>
            </a:r>
            <a:r>
              <a:rPr lang="ru-RU" sz="2000" i="1" dirty="0" smtClean="0">
                <a:solidFill>
                  <a:srgbClr val="7030A0"/>
                </a:solidFill>
              </a:rPr>
              <a:t>природным явлениям</a:t>
            </a:r>
            <a:r>
              <a:rPr lang="ru-RU" sz="2000" i="1" dirty="0">
                <a:solidFill>
                  <a:srgbClr val="7030A0"/>
                </a:solidFill>
              </a:rPr>
              <a:t>. В центре находятся разнообразные детские инструменты: 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>
                <a:solidFill>
                  <a:srgbClr val="7030A0"/>
                </a:solidFill>
              </a:rPr>
              <a:t>барабаны, бубны, дудочки, погремушки, </a:t>
            </a:r>
            <a:r>
              <a:rPr lang="ru-RU" sz="2000" i="1" dirty="0" smtClean="0">
                <a:solidFill>
                  <a:srgbClr val="7030A0"/>
                </a:solidFill>
              </a:rPr>
              <a:t> музыкальные открытки,          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    гармошка</a:t>
            </a:r>
            <a:r>
              <a:rPr lang="ru-RU" sz="2000" i="1" dirty="0">
                <a:solidFill>
                  <a:srgbClr val="7030A0"/>
                </a:solidFill>
              </a:rPr>
              <a:t>, «</a:t>
            </a:r>
            <a:r>
              <a:rPr lang="ru-RU" sz="2000" i="1" dirty="0" err="1">
                <a:solidFill>
                  <a:srgbClr val="7030A0"/>
                </a:solidFill>
              </a:rPr>
              <a:t>шумелки</a:t>
            </a:r>
            <a:r>
              <a:rPr lang="ru-RU" sz="2000" i="1" dirty="0">
                <a:solidFill>
                  <a:srgbClr val="7030A0"/>
                </a:solidFill>
              </a:rPr>
              <a:t>», изготовленные </a:t>
            </a:r>
            <a:r>
              <a:rPr lang="ru-RU" sz="2000" i="1" dirty="0" smtClean="0">
                <a:solidFill>
                  <a:srgbClr val="7030A0"/>
                </a:solidFill>
              </a:rPr>
              <a:t> демонстрационный </a:t>
            </a:r>
            <a:r>
              <a:rPr lang="ru-RU" sz="2000" i="1" dirty="0">
                <a:solidFill>
                  <a:srgbClr val="7030A0"/>
                </a:solidFill>
              </a:rPr>
              <a:t>материал с </a:t>
            </a:r>
            <a:r>
              <a:rPr lang="ru-RU" sz="2000" i="1" dirty="0" smtClean="0">
                <a:solidFill>
                  <a:srgbClr val="7030A0"/>
                </a:solidFill>
              </a:rPr>
              <a:t>            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          изображением </a:t>
            </a:r>
            <a:r>
              <a:rPr lang="ru-RU" sz="2000" i="1" dirty="0">
                <a:solidFill>
                  <a:srgbClr val="7030A0"/>
                </a:solidFill>
              </a:rPr>
              <a:t>музыкальных </a:t>
            </a:r>
            <a:r>
              <a:rPr lang="ru-RU" sz="2000" i="1" dirty="0" smtClean="0">
                <a:solidFill>
                  <a:srgbClr val="7030A0"/>
                </a:solidFill>
              </a:rPr>
              <a:t>инструментов.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          В группе </a:t>
            </a:r>
            <a:r>
              <a:rPr lang="ru-RU" sz="2000" i="1" dirty="0">
                <a:solidFill>
                  <a:srgbClr val="7030A0"/>
                </a:solidFill>
              </a:rPr>
              <a:t>имеется подборка ауди - кассет и дисков со звуками природы, </a:t>
            </a:r>
            <a:r>
              <a:rPr lang="ru-RU" sz="2000" i="1" dirty="0" smtClean="0">
                <a:solidFill>
                  <a:srgbClr val="7030A0"/>
                </a:solidFill>
              </a:rPr>
              <a:t>                 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           детских </a:t>
            </a:r>
            <a:r>
              <a:rPr lang="ru-RU" sz="2000" i="1" dirty="0">
                <a:solidFill>
                  <a:srgbClr val="7030A0"/>
                </a:solidFill>
              </a:rPr>
              <a:t>песен и мелодий</a:t>
            </a:r>
            <a:r>
              <a:rPr lang="ru-RU" sz="2000" i="1" dirty="0" smtClean="0">
                <a:solidFill>
                  <a:srgbClr val="7030A0"/>
                </a:solidFill>
              </a:rPr>
              <a:t>.                 </a:t>
            </a:r>
            <a:r>
              <a:rPr lang="ru-RU" sz="2000" i="1" dirty="0">
                <a:solidFill>
                  <a:srgbClr val="7030A0"/>
                </a:solidFill>
              </a:rPr>
              <a:t/>
            </a:r>
            <a:br>
              <a:rPr lang="ru-RU" sz="2000" i="1" dirty="0">
                <a:solidFill>
                  <a:srgbClr val="7030A0"/>
                </a:solidFill>
              </a:rPr>
            </a:br>
            <a:endParaRPr lang="ru-RU" sz="2000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http://ds134.ucoz.ru/foto/detsad/007/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83" y="3745807"/>
            <a:ext cx="4211782" cy="2073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95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89</Words>
  <Application>Microsoft Office PowerPoint</Application>
  <PresentationFormat>Широкоэкранный</PresentationFormat>
  <Paragraphs>27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Валя</dc:creator>
  <cp:lastModifiedBy>Пользователь Windows</cp:lastModifiedBy>
  <cp:revision>15</cp:revision>
  <dcterms:created xsi:type="dcterms:W3CDTF">2018-08-27T07:51:19Z</dcterms:created>
  <dcterms:modified xsi:type="dcterms:W3CDTF">2022-09-12T01:58:59Z</dcterms:modified>
</cp:coreProperties>
</file>