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46"/>
  </p:notesMasterIdLst>
  <p:sldIdLst>
    <p:sldId id="323" r:id="rId2"/>
    <p:sldId id="341" r:id="rId3"/>
    <p:sldId id="257" r:id="rId4"/>
    <p:sldId id="374" r:id="rId5"/>
    <p:sldId id="373" r:id="rId6"/>
    <p:sldId id="375" r:id="rId7"/>
    <p:sldId id="384" r:id="rId8"/>
    <p:sldId id="376" r:id="rId9"/>
    <p:sldId id="377" r:id="rId10"/>
    <p:sldId id="378" r:id="rId11"/>
    <p:sldId id="379" r:id="rId12"/>
    <p:sldId id="287" r:id="rId13"/>
    <p:sldId id="386" r:id="rId14"/>
    <p:sldId id="371" r:id="rId15"/>
    <p:sldId id="372" r:id="rId16"/>
    <p:sldId id="338" r:id="rId17"/>
    <p:sldId id="385" r:id="rId18"/>
    <p:sldId id="291" r:id="rId19"/>
    <p:sldId id="365" r:id="rId20"/>
    <p:sldId id="320" r:id="rId21"/>
    <p:sldId id="260" r:id="rId22"/>
    <p:sldId id="380" r:id="rId23"/>
    <p:sldId id="389" r:id="rId24"/>
    <p:sldId id="390" r:id="rId25"/>
    <p:sldId id="258" r:id="rId26"/>
    <p:sldId id="391" r:id="rId27"/>
    <p:sldId id="359" r:id="rId28"/>
    <p:sldId id="360" r:id="rId29"/>
    <p:sldId id="332" r:id="rId30"/>
    <p:sldId id="343" r:id="rId31"/>
    <p:sldId id="344" r:id="rId32"/>
    <p:sldId id="345" r:id="rId33"/>
    <p:sldId id="346" r:id="rId34"/>
    <p:sldId id="347" r:id="rId35"/>
    <p:sldId id="348" r:id="rId36"/>
    <p:sldId id="356" r:id="rId37"/>
    <p:sldId id="350" r:id="rId38"/>
    <p:sldId id="352" r:id="rId39"/>
    <p:sldId id="354" r:id="rId40"/>
    <p:sldId id="358" r:id="rId41"/>
    <p:sldId id="381" r:id="rId42"/>
    <p:sldId id="382" r:id="rId43"/>
    <p:sldId id="383" r:id="rId44"/>
    <p:sldId id="342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009900"/>
    <a:srgbClr val="6666FF"/>
    <a:srgbClr val="640026"/>
    <a:srgbClr val="85EAF5"/>
    <a:srgbClr val="BA58BC"/>
    <a:srgbClr val="E527EA"/>
    <a:srgbClr val="FCE0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782" autoAdjust="0"/>
    <p:restoredTop sz="95495" autoAdjust="0"/>
  </p:normalViewPr>
  <p:slideViewPr>
    <p:cSldViewPr>
      <p:cViewPr>
        <p:scale>
          <a:sx n="80" d="100"/>
          <a:sy n="80" d="100"/>
        </p:scale>
        <p:origin x="-588" y="5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04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6C1C55-30F1-492D-92CD-DC954E7AAC72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50FCA1-3C3F-46DA-B905-B46F75DF6C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31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0FCA1-3C3F-46DA-B905-B46F75DF6C29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0FCA1-3C3F-46DA-B905-B46F75DF6C29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                                                                                          Публикации на сайте «ИНФОУРОК»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0FCA1-3C3F-46DA-B905-B46F75DF6C29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Публикации на сайте «ИНФОУРОК»</a:t>
            </a:r>
          </a:p>
          <a:p>
            <a:pPr algn="ctr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0FCA1-3C3F-46DA-B905-B46F75DF6C29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0FCA1-3C3F-46DA-B905-B46F75DF6C29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0FCA1-3C3F-46DA-B905-B46F75DF6C29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           Классный час «Меценаты. Попечители .с. </a:t>
            </a:r>
            <a:r>
              <a:rPr lang="ru-RU" dirty="0" err="1" smtClean="0"/>
              <a:t>Трубино</a:t>
            </a:r>
            <a:r>
              <a:rPr lang="ru-RU" dirty="0" smtClean="0"/>
              <a:t>. 19 век. </a:t>
            </a:r>
          </a:p>
          <a:p>
            <a:pPr algn="ctr"/>
            <a:r>
              <a:rPr lang="ru-RU" dirty="0" smtClean="0"/>
              <a:t>     (братья </a:t>
            </a:r>
            <a:r>
              <a:rPr lang="ru-RU" dirty="0" err="1" smtClean="0"/>
              <a:t>Висковы</a:t>
            </a:r>
            <a:r>
              <a:rPr lang="ru-RU" dirty="0" smtClean="0"/>
              <a:t> и Бочаров)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0FCA1-3C3F-46DA-B905-B46F75DF6C29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Экскурсия  «Осень», открытое мероприятие «В гостях у дедушки К.И. Чуковского»,   выставка поделок «Зима», благотворительная акция «Восстановление порушенных Святынь»     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0FCA1-3C3F-46DA-B905-B46F75DF6C29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                                                                           КОНКУРС СТИХОВ РУССКИХ ПОЭТОВ О ВЕСНЕ (Д/К с. </a:t>
            </a:r>
            <a:r>
              <a:rPr lang="ru-RU" dirty="0" err="1" smtClean="0"/>
              <a:t>Трубино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0FCA1-3C3F-46DA-B905-B46F75DF6C29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                                                                                                         ПРОЩАЙ 1 КЛАСС!!!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0FCA1-3C3F-46DA-B905-B46F75DF6C29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0FCA1-3C3F-46DA-B905-B46F75DF6C29}" type="slidenum">
              <a:rPr lang="ru-RU" smtClean="0"/>
              <a:pPr/>
              <a:t>33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                                                                                              Праздник «Защитника Отечества»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0FCA1-3C3F-46DA-B905-B46F75DF6C29}" type="slidenum">
              <a:rPr lang="ru-RU" smtClean="0"/>
              <a:pPr/>
              <a:t>34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                                                                                        Конкурс   «А ну-ка, мальчики!»</a:t>
            </a:r>
            <a:endParaRPr lang="ru-RU" sz="5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0FCA1-3C3F-46DA-B905-B46F75DF6C29}" type="slidenum">
              <a:rPr lang="ru-RU" smtClean="0"/>
              <a:pPr/>
              <a:t>35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                                                                                                     -   СЛУЖУ РОССИИ!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0FCA1-3C3F-46DA-B905-B46F75DF6C29}" type="slidenum">
              <a:rPr lang="ru-RU" smtClean="0"/>
              <a:pPr/>
              <a:t>36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                                                                                                        КОНЦЕРТ НА 8 МАРТА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0FCA1-3C3F-46DA-B905-B46F75DF6C29}" type="slidenum">
              <a:rPr lang="ru-RU" smtClean="0"/>
              <a:pPr/>
              <a:t>37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                                                                                                               ИЗУЧАЕМ ПДД!      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0FCA1-3C3F-46DA-B905-B46F75DF6C29}" type="slidenum">
              <a:rPr lang="ru-RU" smtClean="0"/>
              <a:pPr/>
              <a:t>38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                                                                                               КОНЦЕРТ.  ДЕНЬ УЧИТЕЛЯ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0FCA1-3C3F-46DA-B905-B46F75DF6C29}" type="slidenum">
              <a:rPr lang="ru-RU" smtClean="0"/>
              <a:pPr/>
              <a:t>39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8BB7CE0-BC0D-4E52-AE48-532190589B16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1B312A7-9E66-4910-8DD5-573A8E831B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BB7CE0-BC0D-4E52-AE48-532190589B16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B312A7-9E66-4910-8DD5-573A8E831B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8BB7CE0-BC0D-4E52-AE48-532190589B16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1B312A7-9E66-4910-8DD5-573A8E831B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BB7CE0-BC0D-4E52-AE48-532190589B16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B312A7-9E66-4910-8DD5-573A8E831B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BB7CE0-BC0D-4E52-AE48-532190589B16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B312A7-9E66-4910-8DD5-573A8E831B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BB7CE0-BC0D-4E52-AE48-532190589B16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B312A7-9E66-4910-8DD5-573A8E831B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8BB7CE0-BC0D-4E52-AE48-532190589B16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B312A7-9E66-4910-8DD5-573A8E831B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BB7CE0-BC0D-4E52-AE48-532190589B16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B312A7-9E66-4910-8DD5-573A8E831B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BB7CE0-BC0D-4E52-AE48-532190589B16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B312A7-9E66-4910-8DD5-573A8E831B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BB7CE0-BC0D-4E52-AE48-532190589B16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B312A7-9E66-4910-8DD5-573A8E831B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8BB7CE0-BC0D-4E52-AE48-532190589B16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1B312A7-9E66-4910-8DD5-573A8E831B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chemeClr val="accent1">
                <a:lumMod val="20000"/>
                <a:lumOff val="80000"/>
              </a:schemeClr>
            </a:gs>
            <a:gs pos="4000">
              <a:srgbClr val="FFFF00">
                <a:alpha val="82000"/>
              </a:srgb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8BB7CE0-BC0D-4E52-AE48-532190589B16}" type="datetimeFigureOut">
              <a:rPr lang="ru-RU" smtClean="0"/>
              <a:pPr/>
              <a:t>24.06.2021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1B312A7-9E66-4910-8DD5-573A8E831B4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uslugi.mosreg.ru/obr/" TargetMode="External"/><Relationship Id="rId2" Type="http://schemas.openxmlformats.org/officeDocument/2006/relationships/hyperlink" Target="https://nsportal.ru/shpitonova-nadezhda-aleksandrovna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infourok.ru/user/shpitonova-nadezhda-aleksandrovna" TargetMode="External"/><Relationship Id="rId5" Type="http://schemas.openxmlformats.org/officeDocument/2006/relationships/hyperlink" Target="http://&#1091;&#1095;&#1080;&#1090;&#1077;&#1083;&#1100;&#1089;&#1082;&#1080;&#1081;/" TargetMode="External"/><Relationship Id="rId4" Type="http://schemas.openxmlformats.org/officeDocument/2006/relationships/hyperlink" Target="https://schtrub-schel.edumsko.ru/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nsportal.ru/nachalnaya-shkola/raznoe/2013/07/02/rabota-s-otstayushchimi-uchashchimisya" TargetMode="External"/><Relationship Id="rId3" Type="http://schemas.openxmlformats.org/officeDocument/2006/relationships/image" Target="../media/image4.jpeg"/><Relationship Id="rId7" Type="http://schemas.openxmlformats.org/officeDocument/2006/relationships/hyperlink" Target="https://nsportal.ru/nachalnaya-shkola/istoriya/2013/07/02/urok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nsportal.ru/user/271904/page/proekt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785794"/>
            <a:ext cx="7286676" cy="5601533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  <a:innerShdw blurRad="63500" dist="50800" dir="8100000">
              <a:prstClr val="black">
                <a:alpha val="50000"/>
              </a:prstClr>
            </a:innerShdw>
          </a:effectLst>
          <a:scene3d>
            <a:camera prst="perspectiveRelaxedModerately"/>
            <a:lightRig rig="flat" dir="t">
              <a:rot lat="0" lon="0" rev="18900000"/>
            </a:lightRig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/>
                <a:solidFill>
                  <a:srgbClr val="6666FF"/>
                </a:solidFill>
                <a:effectLst/>
              </a:rPr>
              <a:t>Портфолио</a:t>
            </a:r>
            <a:endParaRPr lang="ru-RU" sz="5400" b="1" cap="none" spc="0" dirty="0" smtClean="0">
              <a:ln/>
              <a:solidFill>
                <a:srgbClr val="6666FF"/>
              </a:solidFill>
              <a:effectLst/>
            </a:endParaRPr>
          </a:p>
          <a:p>
            <a:pPr algn="ctr"/>
            <a:r>
              <a:rPr lang="ru-RU" sz="5400" b="1" cap="none" spc="0" dirty="0" smtClean="0">
                <a:ln/>
                <a:solidFill>
                  <a:srgbClr val="6666FF"/>
                </a:solidFill>
                <a:effectLst/>
              </a:rPr>
              <a:t> учителя начальных классов</a:t>
            </a:r>
          </a:p>
          <a:p>
            <a:pPr algn="ctr"/>
            <a:r>
              <a:rPr lang="ru-RU" sz="5400" b="1" dirty="0" smtClean="0">
                <a:ln/>
                <a:solidFill>
                  <a:srgbClr val="6666FF"/>
                </a:solidFill>
              </a:rPr>
              <a:t>МБОУ СОШ № 27 ГОЩ</a:t>
            </a:r>
            <a:endParaRPr lang="ru-RU" sz="5400" b="1" cap="none" spc="0" dirty="0" smtClean="0">
              <a:ln/>
              <a:solidFill>
                <a:srgbClr val="6666FF"/>
              </a:solidFill>
              <a:effectLst/>
            </a:endParaRPr>
          </a:p>
          <a:p>
            <a:pPr algn="ctr"/>
            <a:r>
              <a:rPr lang="ru-RU" sz="4400" b="1" dirty="0" err="1" smtClean="0">
                <a:ln/>
                <a:solidFill>
                  <a:srgbClr val="FF0000"/>
                </a:solidFill>
              </a:rPr>
              <a:t>Шпитоновой</a:t>
            </a:r>
            <a:r>
              <a:rPr lang="ru-RU" sz="4400" b="1" dirty="0" smtClean="0">
                <a:ln/>
                <a:solidFill>
                  <a:srgbClr val="FF0000"/>
                </a:solidFill>
              </a:rPr>
              <a:t> Надежды</a:t>
            </a:r>
          </a:p>
          <a:p>
            <a:pPr algn="ctr"/>
            <a:r>
              <a:rPr lang="ru-RU" sz="4400" b="1" cap="none" spc="0" dirty="0" smtClean="0">
                <a:ln/>
                <a:solidFill>
                  <a:srgbClr val="FF0000"/>
                </a:solidFill>
                <a:effectLst/>
              </a:rPr>
              <a:t>Александровны</a:t>
            </a:r>
            <a:endParaRPr lang="ru-RU" sz="4400" b="1" cap="none" spc="0" dirty="0">
              <a:ln/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428604"/>
            <a:ext cx="5214974" cy="571504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FFFF00"/>
                </a:solidFill>
              </a:rPr>
              <a:t>Содержание</a:t>
            </a:r>
            <a:endParaRPr lang="ru-RU" sz="4000" dirty="0">
              <a:solidFill>
                <a:srgbClr val="FFFF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1714488"/>
            <a:ext cx="658943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1.Общие сведения об учителе</a:t>
            </a:r>
          </a:p>
          <a:p>
            <a:endParaRPr lang="ru-RU" b="1" dirty="0" smtClean="0">
              <a:solidFill>
                <a:srgbClr val="6666FF"/>
              </a:solidFill>
            </a:endParaRPr>
          </a:p>
          <a:p>
            <a:r>
              <a:rPr lang="ru-RU" sz="2400" b="1" dirty="0" smtClean="0">
                <a:solidFill>
                  <a:srgbClr val="FF0000"/>
                </a:solidFill>
              </a:rPr>
              <a:t>2. Научно- методическая деятельность.</a:t>
            </a:r>
          </a:p>
          <a:p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400" b="1" dirty="0" smtClean="0">
                <a:solidFill>
                  <a:srgbClr val="FF0000"/>
                </a:solidFill>
              </a:rPr>
              <a:t>3. Курсы повышения квалификации</a:t>
            </a:r>
          </a:p>
          <a:p>
            <a:endParaRPr lang="ru-RU" b="1" dirty="0" smtClean="0">
              <a:solidFill>
                <a:srgbClr val="6666FF"/>
              </a:solidFill>
            </a:endParaRPr>
          </a:p>
          <a:p>
            <a:r>
              <a:rPr lang="ru-RU" sz="2400" b="1" dirty="0" smtClean="0">
                <a:solidFill>
                  <a:srgbClr val="FF0000"/>
                </a:solidFill>
              </a:rPr>
              <a:t>4.Направления педагогической деятельности.</a:t>
            </a:r>
          </a:p>
          <a:p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400" b="1" dirty="0" smtClean="0">
                <a:solidFill>
                  <a:srgbClr val="FF0000"/>
                </a:solidFill>
              </a:rPr>
              <a:t>5. Внеклассная работа</a:t>
            </a:r>
          </a:p>
          <a:p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400" b="1" dirty="0" smtClean="0">
                <a:solidFill>
                  <a:srgbClr val="FF0000"/>
                </a:solidFill>
              </a:rPr>
              <a:t>6. Результаты педагогической деятельности.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642910" y="357166"/>
            <a:ext cx="2786082" cy="2786082"/>
          </a:xfrm>
          <a:prstGeom prst="verticalScroll">
            <a:avLst/>
          </a:prstGeom>
          <a:solidFill>
            <a:srgbClr val="85EAF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500562" y="14287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929058" y="785794"/>
            <a:ext cx="3786214" cy="1928826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Московская обл.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Щёлковский р-н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с. </a:t>
            </a:r>
            <a:r>
              <a:rPr lang="ru-RU" sz="1400" b="1" dirty="0" err="1" smtClean="0">
                <a:solidFill>
                  <a:schemeClr val="tx1"/>
                </a:solidFill>
              </a:rPr>
              <a:t>Трубино</a:t>
            </a:r>
            <a:endParaRPr lang="ru-RU" sz="14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МБОУ СОШ № 27 ГОЩ</a:t>
            </a:r>
          </a:p>
          <a:p>
            <a:pPr algn="ctr"/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2910" y="3214686"/>
            <a:ext cx="7286676" cy="928694"/>
          </a:xfrm>
          <a:prstGeom prst="rect">
            <a:avLst/>
          </a:prstGeom>
          <a:solidFill>
            <a:srgbClr val="85EAF5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dirty="0" err="1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Шпитонова</a:t>
            </a:r>
            <a:r>
              <a:rPr lang="ru-RU" sz="32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Надежда Александровна</a:t>
            </a:r>
            <a:endParaRPr lang="ru-RU" sz="3200" b="1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357290" y="4429132"/>
            <a:ext cx="6143668" cy="214314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Образование- высшее и </a:t>
            </a:r>
            <a:r>
              <a:rPr lang="ru-RU" sz="1600" b="1" dirty="0" err="1" smtClean="0">
                <a:solidFill>
                  <a:srgbClr val="FF0000"/>
                </a:solidFill>
              </a:rPr>
              <a:t>среднеспециальное</a:t>
            </a:r>
            <a:endParaRPr lang="ru-RU" sz="16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МГЗПИ г. Москва</a:t>
            </a:r>
          </a:p>
          <a:p>
            <a:pPr algn="ctr"/>
            <a:r>
              <a:rPr lang="ru-RU" sz="1600" b="1" dirty="0" err="1" smtClean="0">
                <a:solidFill>
                  <a:schemeClr val="tx1"/>
                </a:solidFill>
              </a:rPr>
              <a:t>Истринское</a:t>
            </a:r>
            <a:r>
              <a:rPr lang="ru-RU" sz="1600" b="1" dirty="0" smtClean="0">
                <a:solidFill>
                  <a:schemeClr val="tx1"/>
                </a:solidFill>
              </a:rPr>
              <a:t>  педагогическое училище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Общий стаж работы </a:t>
            </a:r>
            <a:r>
              <a:rPr lang="ru-RU" sz="1600" b="1" dirty="0" smtClean="0">
                <a:solidFill>
                  <a:srgbClr val="FF0000"/>
                </a:solidFill>
              </a:rPr>
              <a:t>: 45 год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Педагогический стаж </a:t>
            </a:r>
            <a:r>
              <a:rPr lang="ru-RU" sz="1600" b="1" dirty="0" smtClean="0">
                <a:solidFill>
                  <a:srgbClr val="FF0000"/>
                </a:solidFill>
              </a:rPr>
              <a:t>: 45 год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Стаж работы  -</a:t>
            </a:r>
            <a:r>
              <a:rPr lang="ru-RU" sz="1600" b="1" dirty="0" smtClean="0">
                <a:solidFill>
                  <a:srgbClr val="FF0000"/>
                </a:solidFill>
              </a:rPr>
              <a:t>45 год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В МБОУ ТРУБИНСКОЙ СОШ – </a:t>
            </a:r>
            <a:r>
              <a:rPr lang="ru-RU" sz="1600" b="1" dirty="0" smtClean="0">
                <a:solidFill>
                  <a:srgbClr val="FF0000"/>
                </a:solidFill>
              </a:rPr>
              <a:t>с 1982 года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Квалификационная категория - </a:t>
            </a:r>
            <a:r>
              <a:rPr lang="ru-RU" sz="1600" b="1" dirty="0" smtClean="0">
                <a:solidFill>
                  <a:srgbClr val="FF0000"/>
                </a:solidFill>
              </a:rPr>
              <a:t>высшая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Работаю по системе   УМК </a:t>
            </a:r>
            <a:r>
              <a:rPr lang="ru-RU" sz="1600" b="1" dirty="0" smtClean="0">
                <a:solidFill>
                  <a:srgbClr val="FF0000"/>
                </a:solidFill>
              </a:rPr>
              <a:t>«</a:t>
            </a:r>
            <a:r>
              <a:rPr lang="ru-RU" sz="1600" b="1" dirty="0" err="1" smtClean="0">
                <a:solidFill>
                  <a:srgbClr val="FF0000"/>
                </a:solidFill>
              </a:rPr>
              <a:t>ШколаРоссии</a:t>
            </a:r>
            <a:r>
              <a:rPr lang="ru-RU" sz="1600" b="1" dirty="0" smtClean="0">
                <a:solidFill>
                  <a:srgbClr val="FF0000"/>
                </a:solidFill>
              </a:rPr>
              <a:t>»</a:t>
            </a:r>
            <a:endParaRPr lang="ru-RU" sz="1600" b="1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user\Documents\ФОТО 2017 ТРУБИНО (3)  Я\DSCN0032.JPG"/>
          <p:cNvPicPr>
            <a:picLocks noChangeAspect="1" noChangeArrowheads="1"/>
          </p:cNvPicPr>
          <p:nvPr/>
        </p:nvPicPr>
        <p:blipFill>
          <a:blip r:embed="rId3" cstate="print"/>
          <a:srcRect l="-6152" t="-2392" r="-256" b="-4785"/>
          <a:stretch>
            <a:fillRect/>
          </a:stretch>
        </p:blipFill>
        <p:spPr bwMode="auto">
          <a:xfrm>
            <a:off x="928662" y="785794"/>
            <a:ext cx="2092328" cy="2223529"/>
          </a:xfrm>
          <a:prstGeom prst="rect">
            <a:avLst/>
          </a:prstGeom>
          <a:noFill/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71472" y="1857365"/>
          <a:ext cx="7215238" cy="4533742"/>
        </p:xfrm>
        <a:graphic>
          <a:graphicData uri="http://schemas.openxmlformats.org/drawingml/2006/table">
            <a:tbl>
              <a:tblPr/>
              <a:tblGrid>
                <a:gridCol w="311858"/>
                <a:gridCol w="2161292"/>
                <a:gridCol w="2356260"/>
                <a:gridCol w="526693"/>
                <a:gridCol w="1859135"/>
              </a:tblGrid>
              <a:tr h="16430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№ п/п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57" marR="42157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Наименование образовательного учреждения и его местонахождение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57" marR="42157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Документ об образовании </a:t>
                      </a: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(наименование, серия, номер, дата), </a:t>
                      </a: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справка с места учебы </a:t>
                      </a: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(в случае обучения на момент прохождения аттестации)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57" marR="42157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Годы обучения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57" marR="42157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Квалификационное направление, специальность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57" marR="42157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24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57" marR="42157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Истринское педагогическое училище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Г. Истра, Московская область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57" marR="42157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Диплом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Я   №  651537,  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рег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. № 165,  29 июня .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57" marR="42157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1973-.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57" marR="42157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Преподавание в начальных классах общеобразовательной школы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57" marR="42157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82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57" marR="42157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Московский государственный заочный педагогический институт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г. Москва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57" marR="42157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Диплом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ИВ №  739856,  рег. № 36802, 29июля .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57" marR="42157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1977-.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57" marR="42157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Присвоена квалификация учителя физики средней школы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57" marR="42157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857356" y="928671"/>
            <a:ext cx="50006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Информация о профессиональном             образовании 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642910" y="1357298"/>
          <a:ext cx="7048527" cy="5480118"/>
        </p:xfrm>
        <a:graphic>
          <a:graphicData uri="http://schemas.openxmlformats.org/drawingml/2006/table">
            <a:tbl>
              <a:tblPr/>
              <a:tblGrid>
                <a:gridCol w="275820"/>
                <a:gridCol w="1867320"/>
                <a:gridCol w="1071570"/>
                <a:gridCol w="1000132"/>
                <a:gridCol w="1071570"/>
                <a:gridCol w="1133733"/>
                <a:gridCol w="628382"/>
              </a:tblGrid>
              <a:tr h="6429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r>
                        <a:rPr lang="ru-RU" sz="700" b="1" dirty="0" err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700" b="1" dirty="0"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700" b="1" dirty="0" err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>
                          <a:latin typeface="Times New Roman"/>
                          <a:ea typeface="Times New Roman"/>
                          <a:cs typeface="Times New Roman"/>
                        </a:rPr>
                        <a:t>Тема курсов повышения квалификации</a:t>
                      </a:r>
                      <a:endParaRPr lang="ru-RU" sz="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latin typeface="Times New Roman"/>
                          <a:ea typeface="Times New Roman"/>
                          <a:cs typeface="Times New Roman"/>
                        </a:rPr>
                        <a:t>Место прохождения курсов </a:t>
                      </a:r>
                      <a:endParaRPr lang="ru-RU" sz="7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latin typeface="Times New Roman"/>
                          <a:ea typeface="Times New Roman"/>
                          <a:cs typeface="Times New Roman"/>
                        </a:rPr>
                        <a:t>Название организации, осуществляющей повышение квалификации</a:t>
                      </a:r>
                      <a:endParaRPr lang="ru-RU" sz="7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latin typeface="Times New Roman"/>
                          <a:ea typeface="Times New Roman"/>
                          <a:cs typeface="Times New Roman"/>
                        </a:rPr>
                        <a:t>Сроки прохождения</a:t>
                      </a:r>
                      <a:r>
                        <a:rPr lang="ru-RU" sz="700" b="1"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700" b="1">
                          <a:latin typeface="Times New Roman"/>
                          <a:ea typeface="Times New Roman"/>
                          <a:cs typeface="Times New Roman"/>
                        </a:rPr>
                        <a:t>курсов</a:t>
                      </a:r>
                      <a:endParaRPr lang="ru-RU" sz="7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latin typeface="Times New Roman"/>
                          <a:ea typeface="Times New Roman"/>
                          <a:cs typeface="Times New Roman"/>
                        </a:rPr>
                        <a:t>Название и </a:t>
                      </a:r>
                      <a:endParaRPr lang="ru-RU" sz="7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latin typeface="Times New Roman"/>
                          <a:ea typeface="Times New Roman"/>
                          <a:cs typeface="Times New Roman"/>
                        </a:rPr>
                        <a:t>№ документа</a:t>
                      </a:r>
                      <a:endParaRPr lang="ru-RU" sz="7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latin typeface="Times New Roman"/>
                          <a:ea typeface="Times New Roman"/>
                          <a:cs typeface="Times New Roman"/>
                        </a:rPr>
                        <a:t>(заполняется при завершении обучения)</a:t>
                      </a:r>
                      <a:endParaRPr lang="ru-RU" sz="7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latin typeface="Times New Roman"/>
                          <a:ea typeface="Times New Roman"/>
                          <a:cs typeface="Times New Roman"/>
                        </a:rPr>
                        <a:t>Количество часов </a:t>
                      </a:r>
                      <a:endParaRPr lang="ru-RU" sz="7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latin typeface="Times New Roman"/>
                          <a:ea typeface="Times New Roman"/>
                          <a:cs typeface="Times New Roman"/>
                        </a:rPr>
                        <a:t>(на момент аттестации)</a:t>
                      </a:r>
                      <a:endParaRPr lang="ru-RU" sz="7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2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«Современные подходы к обучению в начальном  образовании в условиях реализации ФГОС НОО»</a:t>
                      </a:r>
                      <a:endParaRPr lang="ru-RU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  <a:cs typeface="Times New Roman"/>
                        </a:rPr>
                        <a:t>г. Москва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  <a:cs typeface="Times New Roman"/>
                        </a:rPr>
                        <a:t>МГОУ</a:t>
                      </a: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  <a:cs typeface="Times New Roman"/>
                        </a:rPr>
                        <a:t>г. Москва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  <a:cs typeface="Times New Roman"/>
                        </a:rPr>
                        <a:t>МГОУ</a:t>
                      </a: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22.01-19.03.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2018 </a:t>
                      </a:r>
                      <a:r>
                        <a:rPr lang="ru-RU" sz="1200" dirty="0">
                          <a:latin typeface="+mn-lt"/>
                          <a:ea typeface="Times New Roman"/>
                          <a:cs typeface="Times New Roman"/>
                        </a:rPr>
                        <a:t>г.</a:t>
                      </a: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  <a:cs typeface="Times New Roman"/>
                        </a:rPr>
                        <a:t>Квалификационный </a:t>
                      </a: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аттестат, </a:t>
                      </a:r>
                      <a:r>
                        <a:rPr lang="ru-RU" sz="1200" dirty="0" err="1" smtClean="0">
                          <a:latin typeface="+mn-lt"/>
                          <a:ea typeface="Times New Roman"/>
                          <a:cs typeface="Times New Roman"/>
                        </a:rPr>
                        <a:t>рег</a:t>
                      </a: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.</a:t>
                      </a:r>
                      <a:endParaRPr lang="ru-RU" sz="1200" dirty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  <a:cs typeface="Times New Roman"/>
                        </a:rPr>
                        <a:t>№ </a:t>
                      </a: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28611</a:t>
                      </a:r>
                      <a:endParaRPr lang="ru-RU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+mn-lt"/>
                          <a:ea typeface="Times New Roman"/>
                          <a:cs typeface="Times New Roman"/>
                        </a:rPr>
                        <a:t>72 ч.</a:t>
                      </a: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4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«Создание эффективных учебных материалов с помощью </a:t>
                      </a:r>
                      <a:r>
                        <a:rPr lang="en-US" sz="1200" dirty="0" smtClean="0">
                          <a:latin typeface="+mn-lt"/>
                          <a:ea typeface="Times New Roman"/>
                          <a:cs typeface="Times New Roman"/>
                        </a:rPr>
                        <a:t> MS OFFICE  2010</a:t>
                      </a: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»</a:t>
                      </a:r>
                      <a:endParaRPr lang="ru-RU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  <a:cs typeface="Times New Roman"/>
                        </a:rPr>
                        <a:t>г. </a:t>
                      </a: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Орехово-Зуево, ГГ-ТУ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ГОУ ВО</a:t>
                      </a:r>
                      <a:endParaRPr lang="ru-RU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 г. Орехово-Зуево, ГГ-ТУ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ГОУ ВО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03.10-14.10. 2016 г.</a:t>
                      </a:r>
                      <a:endParaRPr lang="ru-RU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Квалификационный аттестат, </a:t>
                      </a:r>
                      <a:r>
                        <a:rPr lang="ru-RU" sz="1200" dirty="0" err="1" smtClean="0">
                          <a:latin typeface="+mn-lt"/>
                          <a:ea typeface="Times New Roman"/>
                          <a:cs typeface="Times New Roman"/>
                        </a:rPr>
                        <a:t>рег</a:t>
                      </a: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№ 11706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  <a:cs typeface="Times New Roman"/>
                        </a:rPr>
                        <a:t>72 ч.</a:t>
                      </a: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0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«Психолого-педагогические аспекты развития мотивации учебной деятельности младших школьников в рамках реализации ФГОС НОО»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ru-RU" sz="9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«Современные педагогические технологии как инструмент обеспечения качества учебного процесса и достижения образовательных результатов, соответствующих требованиям ФГОС НОО (на примере использования системы УМК «Алгоритм успеха»</a:t>
                      </a:r>
                      <a:endParaRPr lang="ru-RU" sz="9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«ИНФОУРОК»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г.  Смоленск-       г. Москва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г. Москва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«ИНФОУРОК»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г.  Смоленск-       г. Москва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Вента  Граф</a:t>
                      </a: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29.11-27.12.  2017 г.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24.03.2014 г.</a:t>
                      </a:r>
                      <a:endParaRPr lang="ru-RU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Квалификационный аттестат, </a:t>
                      </a:r>
                      <a:r>
                        <a:rPr lang="ru-RU" sz="1200" dirty="0" err="1" smtClean="0">
                          <a:latin typeface="+mn-lt"/>
                          <a:ea typeface="Times New Roman"/>
                          <a:cs typeface="Times New Roman"/>
                        </a:rPr>
                        <a:t>рег</a:t>
                      </a: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№ 2951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ПК  00003000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r>
                        <a:rPr kumimoji="0"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Сертификат</a:t>
                      </a:r>
                    </a:p>
                    <a:p>
                      <a:r>
                        <a:rPr kumimoji="0"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Генеральный директор В.Б. Ковалёв</a:t>
                      </a:r>
                      <a:endParaRPr lang="ru-RU" sz="10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72 ч.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+mn-lt"/>
                          <a:ea typeface="Times New Roman"/>
                          <a:cs typeface="Times New Roman"/>
                        </a:rPr>
                        <a:t>6</a:t>
                      </a:r>
                      <a:r>
                        <a:rPr lang="ru-RU" sz="1200" baseline="0" dirty="0" smtClean="0">
                          <a:latin typeface="+mn-lt"/>
                          <a:ea typeface="Times New Roman"/>
                          <a:cs typeface="Times New Roman"/>
                        </a:rPr>
                        <a:t> ч.</a:t>
                      </a:r>
                      <a:endParaRPr lang="ru-RU" sz="1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0" y="357166"/>
            <a:ext cx="7358082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ИНФОРМАЦИЯ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 повышении квалификации,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педагогического работника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42910" y="5000636"/>
          <a:ext cx="7042068" cy="365760"/>
        </p:xfrm>
        <a:graphic>
          <a:graphicData uri="http://schemas.openxmlformats.org/drawingml/2006/table">
            <a:tbl>
              <a:tblPr/>
              <a:tblGrid>
                <a:gridCol w="7042068"/>
              </a:tblGrid>
              <a:tr h="0">
                <a:tc>
                  <a:txBody>
                    <a:bodyPr/>
                    <a:lstStyle/>
                    <a:p>
                      <a:endParaRPr kumimoji="0" lang="ru-RU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938151" y="5332021"/>
          <a:ext cx="6792685" cy="365760"/>
        </p:xfrm>
        <a:graphic>
          <a:graphicData uri="http://schemas.openxmlformats.org/drawingml/2006/table">
            <a:tbl>
              <a:tblPr/>
              <a:tblGrid>
                <a:gridCol w="6792685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00034" y="1428735"/>
          <a:ext cx="7358115" cy="4108699"/>
        </p:xfrm>
        <a:graphic>
          <a:graphicData uri="http://schemas.openxmlformats.org/drawingml/2006/table">
            <a:tbl>
              <a:tblPr/>
              <a:tblGrid>
                <a:gridCol w="3324764"/>
                <a:gridCol w="3324764"/>
                <a:gridCol w="708587"/>
              </a:tblGrid>
              <a:tr h="714381">
                <a:tc rowSpan="2"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kern="50" dirty="0">
                          <a:latin typeface="Times New Roman"/>
                          <a:ea typeface="Times New Roman"/>
                          <a:cs typeface="Times New Roman"/>
                        </a:rPr>
                        <a:t>Наименование наград</a:t>
                      </a:r>
                      <a:endParaRPr lang="ru-RU" sz="1100" kern="5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800" kern="50" dirty="0">
                          <a:latin typeface="Times New Roman"/>
                          <a:ea typeface="Times New Roman"/>
                          <a:cs typeface="Times New Roman"/>
                        </a:rPr>
                        <a:t>Подтверждающие документы (оригинал или заверенная ксерокопия награды, копия приказа или выписка из приказа или справка, подтверждающая получение награды соответствующего уровня</a:t>
                      </a:r>
                      <a:r>
                        <a:rPr lang="ru-RU" sz="1100" kern="50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ru-RU" sz="1100" kern="5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tabLst>
                          <a:tab pos="127635" algn="ctr"/>
                          <a:tab pos="5940425" algn="r"/>
                        </a:tabLst>
                      </a:pPr>
                      <a:r>
                        <a:rPr lang="ru-RU" sz="1100" kern="0" dirty="0">
                          <a:latin typeface="Times New Roman"/>
                          <a:ea typeface="Times New Roman"/>
                          <a:cs typeface="Times New Roman"/>
                        </a:rPr>
                        <a:t>Объявлена благодарность за хорошую учебно-воспитательную работу.</a:t>
                      </a:r>
                      <a:endParaRPr lang="ru-RU" sz="1100" kern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kern="50">
                          <a:latin typeface="Times New Roman"/>
                          <a:ea typeface="Times New Roman"/>
                          <a:cs typeface="Times New Roman"/>
                        </a:rPr>
                        <a:t>Орган, выдавший награду</a:t>
                      </a:r>
                      <a:endParaRPr lang="ru-RU" sz="1100" kern="5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kern="50" dirty="0">
                          <a:latin typeface="Times New Roman"/>
                          <a:ea typeface="Times New Roman"/>
                          <a:cs typeface="Times New Roman"/>
                        </a:rPr>
                        <a:t>Год получения награды</a:t>
                      </a:r>
                      <a:endParaRPr lang="ru-RU" sz="1100" kern="5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2721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tabLst>
                          <a:tab pos="127635" algn="ctr"/>
                          <a:tab pos="5940425" algn="r"/>
                        </a:tabLst>
                      </a:pPr>
                      <a:endParaRPr lang="ru-RU" sz="1100" kern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tabLst>
                          <a:tab pos="127635" algn="ctr"/>
                          <a:tab pos="5940425" algn="r"/>
                        </a:tabLst>
                      </a:pPr>
                      <a:r>
                        <a:rPr lang="ru-RU" sz="1100" kern="0" dirty="0">
                          <a:latin typeface="Times New Roman"/>
                          <a:ea typeface="Times New Roman"/>
                          <a:cs typeface="Times New Roman"/>
                        </a:rPr>
                        <a:t>МОУ </a:t>
                      </a:r>
                      <a:r>
                        <a:rPr lang="ru-RU" sz="1100" kern="0" dirty="0" err="1">
                          <a:latin typeface="Times New Roman"/>
                          <a:ea typeface="Times New Roman"/>
                          <a:cs typeface="Times New Roman"/>
                        </a:rPr>
                        <a:t>Трубинская</a:t>
                      </a:r>
                      <a:r>
                        <a:rPr lang="ru-RU" sz="1100" kern="0" dirty="0">
                          <a:latin typeface="Times New Roman"/>
                          <a:ea typeface="Times New Roman"/>
                          <a:cs typeface="Times New Roman"/>
                        </a:rPr>
                        <a:t> СОШ, приказ №70 от 31.08. 89</a:t>
                      </a:r>
                      <a:endParaRPr lang="ru-RU" sz="1100" kern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kern="50" dirty="0" smtClean="0">
                          <a:latin typeface="Times New Roman"/>
                          <a:ea typeface="Times New Roman"/>
                          <a:cs typeface="Times New Roman"/>
                        </a:rPr>
                        <a:t>.1989</a:t>
                      </a:r>
                      <a:endParaRPr lang="ru-RU" sz="1100" kern="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3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tabLst>
                          <a:tab pos="127635" algn="ctr"/>
                          <a:tab pos="5940425" algn="r"/>
                        </a:tabLst>
                      </a:pPr>
                      <a:r>
                        <a:rPr lang="ru-RU" sz="1100" kern="0" dirty="0">
                          <a:latin typeface="Times New Roman"/>
                          <a:ea typeface="Times New Roman"/>
                          <a:cs typeface="Times New Roman"/>
                        </a:rPr>
                        <a:t>Награждена  денежной премией</a:t>
                      </a:r>
                      <a:endParaRPr lang="ru-RU" sz="1100" kern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tabLst>
                          <a:tab pos="127635" algn="ctr"/>
                          <a:tab pos="5940425" algn="r"/>
                        </a:tabLst>
                      </a:pPr>
                      <a:r>
                        <a:rPr lang="ru-RU" sz="1100" kern="0">
                          <a:latin typeface="Times New Roman"/>
                          <a:ea typeface="Times New Roman"/>
                          <a:cs typeface="Times New Roman"/>
                        </a:rPr>
                        <a:t>МОУ Трубинская СОШ, приказ № 96 от 17.03.90 </a:t>
                      </a:r>
                      <a:endParaRPr lang="ru-RU" sz="1100" kern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kern="50" dirty="0" smtClean="0">
                          <a:latin typeface="Times New Roman"/>
                          <a:ea typeface="Times New Roman"/>
                          <a:cs typeface="Times New Roman"/>
                        </a:rPr>
                        <a:t>1990</a:t>
                      </a:r>
                      <a:endParaRPr lang="ru-RU" sz="1100" kern="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6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tabLst>
                          <a:tab pos="127635" algn="ctr"/>
                          <a:tab pos="5940425" algn="r"/>
                        </a:tabLst>
                      </a:pPr>
                      <a:r>
                        <a:rPr lang="ru-RU" sz="1100" kern="0">
                          <a:latin typeface="Times New Roman"/>
                          <a:ea typeface="Times New Roman"/>
                          <a:cs typeface="Times New Roman"/>
                        </a:rPr>
                        <a:t>Объявлена благодарность за подготовку КВН и участия в нём.</a:t>
                      </a:r>
                      <a:endParaRPr lang="ru-RU" sz="1100" kern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tabLst>
                          <a:tab pos="127635" algn="ctr"/>
                          <a:tab pos="5940425" algn="r"/>
                        </a:tabLst>
                      </a:pPr>
                      <a:r>
                        <a:rPr lang="ru-RU" sz="1100" kern="0">
                          <a:latin typeface="Times New Roman"/>
                          <a:ea typeface="Times New Roman"/>
                          <a:cs typeface="Times New Roman"/>
                        </a:rPr>
                        <a:t>МОУ Трубинская СОШ, приказ № 18 от 18.10.91</a:t>
                      </a:r>
                      <a:endParaRPr lang="ru-RU" sz="1100" kern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kern="50" dirty="0" smtClean="0">
                          <a:latin typeface="Times New Roman"/>
                          <a:ea typeface="Times New Roman"/>
                          <a:cs typeface="Times New Roman"/>
                        </a:rPr>
                        <a:t>1991</a:t>
                      </a:r>
                      <a:endParaRPr lang="ru-RU" sz="1100" kern="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6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tabLst>
                          <a:tab pos="127635" algn="ctr"/>
                          <a:tab pos="5940425" algn="r"/>
                        </a:tabLst>
                      </a:pPr>
                      <a:r>
                        <a:rPr lang="ru-RU" sz="1100" kern="0">
                          <a:latin typeface="Times New Roman"/>
                          <a:ea typeface="Times New Roman"/>
                          <a:cs typeface="Times New Roman"/>
                        </a:rPr>
                        <a:t>Почётная грамота </a:t>
                      </a:r>
                      <a:endParaRPr lang="ru-RU" sz="1100" kern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tabLst>
                          <a:tab pos="127635" algn="ctr"/>
                          <a:tab pos="5940425" algn="r"/>
                        </a:tabLst>
                      </a:pPr>
                      <a:r>
                        <a:rPr lang="ru-RU" sz="1100" kern="0">
                          <a:latin typeface="Times New Roman"/>
                          <a:ea typeface="Times New Roman"/>
                          <a:cs typeface="Times New Roman"/>
                        </a:rPr>
                        <a:t>Администрация Щёлковского района, приказ №120 от 25.08.99   </a:t>
                      </a:r>
                      <a:endParaRPr lang="ru-RU" sz="1100" kern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kern="50" dirty="0" smtClean="0">
                          <a:latin typeface="Times New Roman"/>
                          <a:ea typeface="Times New Roman"/>
                          <a:cs typeface="Times New Roman"/>
                        </a:rPr>
                        <a:t>1999</a:t>
                      </a:r>
                      <a:endParaRPr lang="ru-RU" sz="1100" kern="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35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tabLst>
                          <a:tab pos="127635" algn="ctr"/>
                          <a:tab pos="5940425" algn="r"/>
                        </a:tabLst>
                      </a:pPr>
                      <a:r>
                        <a:rPr lang="ru-RU" sz="1100" kern="0" dirty="0">
                          <a:latin typeface="Times New Roman"/>
                          <a:ea typeface="Times New Roman"/>
                          <a:cs typeface="Times New Roman"/>
                        </a:rPr>
                        <a:t>Почётная грамота МО  РФ</a:t>
                      </a:r>
                      <a:endParaRPr lang="ru-RU" sz="1100" kern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tabLst>
                          <a:tab pos="127635" algn="ctr"/>
                          <a:tab pos="5940425" algn="r"/>
                        </a:tabLst>
                      </a:pPr>
                      <a:r>
                        <a:rPr lang="ru-RU" sz="1100" kern="0" dirty="0">
                          <a:latin typeface="Times New Roman"/>
                          <a:ea typeface="Times New Roman"/>
                          <a:cs typeface="Times New Roman"/>
                        </a:rPr>
                        <a:t>Министерства образования, М.О., Пр.  № 019-К</a:t>
                      </a:r>
                      <a:endParaRPr lang="ru-RU" sz="1100" kern="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tabLst>
                          <a:tab pos="127635" algn="ctr"/>
                          <a:tab pos="5940425" algn="r"/>
                        </a:tabLst>
                      </a:pPr>
                      <a:r>
                        <a:rPr lang="ru-RU" sz="1100" kern="0" dirty="0">
                          <a:latin typeface="Times New Roman"/>
                          <a:ea typeface="Times New Roman"/>
                          <a:cs typeface="Times New Roman"/>
                        </a:rPr>
                        <a:t>От 04.12.04 г.</a:t>
                      </a:r>
                      <a:endParaRPr lang="ru-RU" sz="1100" kern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kern="50" dirty="0" smtClean="0">
                          <a:latin typeface="Times New Roman"/>
                          <a:ea typeface="Times New Roman"/>
                          <a:cs typeface="Times New Roman"/>
                        </a:rPr>
                        <a:t>2004</a:t>
                      </a:r>
                      <a:endParaRPr lang="ru-RU" sz="1100" kern="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3577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kern="50" dirty="0" smtClean="0">
                          <a:latin typeface="Times New Roman"/>
                          <a:ea typeface="Times New Roman"/>
                          <a:cs typeface="Times New Roman"/>
                        </a:rPr>
                        <a:t>Почётная </a:t>
                      </a:r>
                      <a:r>
                        <a:rPr lang="ru-RU" sz="1100" kern="50" dirty="0">
                          <a:latin typeface="Times New Roman"/>
                          <a:ea typeface="Times New Roman"/>
                          <a:cs typeface="Times New Roman"/>
                        </a:rPr>
                        <a:t>грамота Министерства образования М.О</a:t>
                      </a:r>
                      <a:r>
                        <a:rPr lang="ru-RU" sz="1100" kern="50" dirty="0" smtClean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/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ru-RU" sz="1100" kern="5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tabLst>
                          <a:tab pos="127635" algn="ctr"/>
                          <a:tab pos="5940425" algn="r"/>
                        </a:tabLst>
                      </a:pPr>
                      <a:r>
                        <a:rPr lang="ru-RU" sz="1100" kern="0" dirty="0">
                          <a:latin typeface="Times New Roman"/>
                          <a:ea typeface="Times New Roman"/>
                          <a:cs typeface="Times New Roman"/>
                        </a:rPr>
                        <a:t>Министерство образования, М.О., </a:t>
                      </a:r>
                      <a:endParaRPr lang="ru-RU" sz="1100" kern="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tabLst>
                          <a:tab pos="127635" algn="ctr"/>
                          <a:tab pos="5940425" algn="r"/>
                        </a:tabLst>
                      </a:pPr>
                      <a:r>
                        <a:rPr lang="ru-RU" sz="1100" kern="0" dirty="0">
                          <a:latin typeface="Times New Roman"/>
                          <a:ea typeface="Times New Roman"/>
                          <a:cs typeface="Times New Roman"/>
                        </a:rPr>
                        <a:t>приказ №345-К   от 17.09.07 г.</a:t>
                      </a:r>
                      <a:endParaRPr lang="ru-RU" sz="1100" kern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kern="50" dirty="0" smtClean="0">
                          <a:latin typeface="Times New Roman"/>
                          <a:ea typeface="Times New Roman"/>
                          <a:cs typeface="Times New Roman"/>
                        </a:rPr>
                        <a:t>2007</a:t>
                      </a:r>
                      <a:endParaRPr lang="ru-RU" sz="1100" kern="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 rot="10800000" flipV="1">
            <a:off x="3537163" y="400711"/>
            <a:ext cx="1749215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.      </a:t>
            </a:r>
            <a:r>
              <a:rPr lang="ru-RU" sz="2800" b="1" i="1" dirty="0" smtClean="0"/>
              <a:t>Награды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86888" y="5000637"/>
          <a:ext cx="7362702" cy="1285884"/>
        </p:xfrm>
        <a:graphic>
          <a:graphicData uri="http://schemas.openxmlformats.org/drawingml/2006/table">
            <a:tbl>
              <a:tblPr/>
              <a:tblGrid>
                <a:gridCol w="7362702"/>
              </a:tblGrid>
              <a:tr h="1285884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Благодарственное письмо за большую работу по </a:t>
                      </a:r>
                    </a:p>
                    <a:p>
                      <a:r>
                        <a:rPr lang="ru-RU" sz="1100" dirty="0" smtClean="0"/>
                        <a:t>духовно-нравственному воспитанию.</a:t>
                      </a:r>
                      <a:endParaRPr lang="ru-RU" sz="1100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811979" y="5118265"/>
          <a:ext cx="208280" cy="1211283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121128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160821" y="5142016"/>
          <a:ext cx="208280" cy="1175657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117565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546265" y="5474525"/>
          <a:ext cx="7267699" cy="365760"/>
        </p:xfrm>
        <a:graphic>
          <a:graphicData uri="http://schemas.openxmlformats.org/drawingml/2006/table">
            <a:tbl>
              <a:tblPr/>
              <a:tblGrid>
                <a:gridCol w="7267699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558140" y="2173184"/>
          <a:ext cx="3265715" cy="365760"/>
        </p:xfrm>
        <a:graphic>
          <a:graphicData uri="http://schemas.openxmlformats.org/drawingml/2006/table">
            <a:tbl>
              <a:tblPr/>
              <a:tblGrid>
                <a:gridCol w="3265715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500034" y="5000636"/>
          <a:ext cx="7358114" cy="524941"/>
        </p:xfrm>
        <a:graphic>
          <a:graphicData uri="http://schemas.openxmlformats.org/drawingml/2006/table">
            <a:tbl>
              <a:tblPr/>
              <a:tblGrid>
                <a:gridCol w="7358114"/>
              </a:tblGrid>
              <a:tr h="52494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награды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928662" y="1571611"/>
          <a:ext cx="6691338" cy="5072099"/>
        </p:xfrm>
        <a:graphic>
          <a:graphicData uri="http://schemas.openxmlformats.org/drawingml/2006/table">
            <a:tbl>
              <a:tblPr/>
              <a:tblGrid>
                <a:gridCol w="3887841"/>
                <a:gridCol w="2102870"/>
                <a:gridCol w="700627"/>
              </a:tblGrid>
              <a:tr h="10320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Благодарственное письмо за большую работу по духовно-нравственному воспитанию обучающихся и подготовку призёра муниципального конкурса творческих работ  «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  <a:cs typeface="Times New Roman"/>
                        </a:rPr>
                        <a:t>Война.Победа.Память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», посвящённого 70-летию Победы в ВОВ</a:t>
                      </a:r>
                    </a:p>
                  </a:txBody>
                  <a:tcPr marL="40905" marR="409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Председатель Комитета по образованию Администрации Щёлковского муниципального района     от 14 мая 2015 г.                       </a:t>
                      </a:r>
                    </a:p>
                  </a:txBody>
                  <a:tcPr marL="40905" marR="409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2015 г.</a:t>
                      </a:r>
                    </a:p>
                  </a:txBody>
                  <a:tcPr marL="40905" marR="409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23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Грамота участника в Ежегодной премии Губернатора Московской области «Наше Подмосковье»</a:t>
                      </a:r>
                    </a:p>
                  </a:txBody>
                  <a:tcPr marL="40905" marR="409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    Председатель Совета по   присуждению премий    Губернатора Московской области «Наше Подмосковье»     </a:t>
                      </a:r>
                    </a:p>
                  </a:txBody>
                  <a:tcPr marL="40905" marR="409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2015 г.</a:t>
                      </a:r>
                    </a:p>
                  </a:txBody>
                  <a:tcPr marL="40905" marR="409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23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Грамота участника в Ежегодной премии Губернатора Московской области «Наше Подмосковье»</a:t>
                      </a:r>
                    </a:p>
                  </a:txBody>
                  <a:tcPr marL="40905" marR="409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    Председатель Совета по   присуждению премий    Губернатора Московской области «Наше Подмосковье»     </a:t>
                      </a:r>
                    </a:p>
                  </a:txBody>
                  <a:tcPr marL="40905" marR="409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2016 г.</a:t>
                      </a:r>
                    </a:p>
                  </a:txBody>
                  <a:tcPr marL="40905" marR="409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5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Грамота за творческий и профессиональный подход в организации декады по патриотическому воспитанию.  «Этих дней не смолкнет слава»</a:t>
                      </a:r>
                    </a:p>
                  </a:txBody>
                  <a:tcPr marL="40905" marR="409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МБОУ 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  <a:cs typeface="Times New Roman"/>
                        </a:rPr>
                        <a:t>Трубинская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 СОШ, приказ № 18 от 18.12.15</a:t>
                      </a:r>
                    </a:p>
                  </a:txBody>
                  <a:tcPr marL="40905" marR="409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2015 г.</a:t>
                      </a:r>
                    </a:p>
                  </a:txBody>
                  <a:tcPr marL="40905" marR="409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5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Благодарность за высокий профессионализм, активную работу в школе и на селе</a:t>
                      </a:r>
                    </a:p>
                  </a:txBody>
                  <a:tcPr marL="40905" marR="409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Глава сельского поселения 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  <a:cs typeface="Times New Roman"/>
                        </a:rPr>
                        <a:t>Трубинское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   от 05 октября 2017 г.</a:t>
                      </a:r>
                    </a:p>
                  </a:txBody>
                  <a:tcPr marL="40905" marR="409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2017 г.</a:t>
                      </a:r>
                    </a:p>
                  </a:txBody>
                  <a:tcPr marL="40905" marR="409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02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Грамота за подготовку лауреата муниципального Пушкинского фестиваля-конкурса среди обучающихся 1-4 классов</a:t>
                      </a:r>
                    </a:p>
                  </a:txBody>
                  <a:tcPr marL="40905" marR="409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Председатель Комитета по образованию Администрации Щёлковского муниципального района  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  от 19 мая 2017 г.                       </a:t>
                      </a:r>
                    </a:p>
                  </a:txBody>
                  <a:tcPr marL="40905" marR="409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2017 г.</a:t>
                      </a:r>
                    </a:p>
                  </a:txBody>
                  <a:tcPr marL="40905" marR="409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5758940"/>
              </p:ext>
            </p:extLst>
          </p:nvPr>
        </p:nvGraphicFramePr>
        <p:xfrm>
          <a:off x="1214414" y="2071677"/>
          <a:ext cx="5548330" cy="2190787"/>
        </p:xfrm>
        <a:graphic>
          <a:graphicData uri="http://schemas.openxmlformats.org/drawingml/2006/table">
            <a:tbl>
              <a:tblPr/>
              <a:tblGrid>
                <a:gridCol w="5548330"/>
              </a:tblGrid>
              <a:tr h="12162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Персональный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 сайт учителя начальных классов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Шпитоновой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Н.А.,соц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. сеть раб. </a:t>
                      </a:r>
                      <a:r>
                        <a:rPr kumimoji="0" lang="ru-RU" sz="18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2"/>
                        </a:rPr>
                        <a:t>https://nsportal.ru/shpitonova-nadezhda-aleksandrovna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образования режим доступа: пароль-2013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трубино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44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8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3"/>
                        </a:rPr>
                        <a:t>Школьный портал</a:t>
                      </a:r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 rot="10800000" flipV="1">
            <a:off x="2286000" y="1000108"/>
            <a:ext cx="37861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Публичное представление собственного  педагогического опыта на сайте*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214414" y="3643314"/>
          <a:ext cx="5572164" cy="642942"/>
        </p:xfrm>
        <a:graphic>
          <a:graphicData uri="http://schemas.openxmlformats.org/drawingml/2006/table">
            <a:tbl>
              <a:tblPr/>
              <a:tblGrid>
                <a:gridCol w="5572164"/>
              </a:tblGrid>
              <a:tr h="6429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  <a:defRPr/>
                      </a:pPr>
                      <a:r>
                        <a:rPr lang="ru-RU" sz="1600" kern="50" dirty="0">
                          <a:latin typeface="Times New Roman"/>
                          <a:ea typeface="Arial Unicode MS"/>
                          <a:cs typeface="Times New Roman"/>
                        </a:rPr>
                        <a:t>Школьный сайт, режим доступа</a:t>
                      </a:r>
                      <a:r>
                        <a:rPr lang="ru-RU" sz="1600" kern="50" dirty="0" smtClean="0">
                          <a:latin typeface="Times New Roman"/>
                          <a:ea typeface="Arial Unicode MS"/>
                          <a:cs typeface="Times New Roman"/>
                        </a:rPr>
                        <a:t>:</a:t>
                      </a:r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kumimoji="0" lang="en-US" sz="18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https</a:t>
                      </a:r>
                      <a:r>
                        <a:rPr kumimoji="0" lang="ru-RU" sz="18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4"/>
                        </a:rPr>
                        <a:t>://</a:t>
                      </a:r>
                      <a:r>
                        <a:rPr kumimoji="0" lang="en-US" sz="1800" u="sng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4"/>
                        </a:rPr>
                        <a:t>schtrub</a:t>
                      </a:r>
                      <a:r>
                        <a:rPr kumimoji="0" lang="ru-RU" sz="18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4"/>
                        </a:rPr>
                        <a:t>-</a:t>
                      </a:r>
                      <a:r>
                        <a:rPr kumimoji="0" lang="en-US" sz="1800" u="sng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4"/>
                        </a:rPr>
                        <a:t>schel</a:t>
                      </a:r>
                      <a:r>
                        <a:rPr kumimoji="0" lang="ru-RU" sz="18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4"/>
                        </a:rPr>
                        <a:t>.</a:t>
                      </a:r>
                      <a:r>
                        <a:rPr kumimoji="0" lang="en-US" sz="1800" u="sng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4"/>
                        </a:rPr>
                        <a:t>edumsko</a:t>
                      </a:r>
                      <a:r>
                        <a:rPr kumimoji="0" lang="ru-RU" sz="18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4"/>
                        </a:rPr>
                        <a:t>.</a:t>
                      </a:r>
                      <a:r>
                        <a:rPr kumimoji="0" lang="en-US" sz="1800" u="sng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4"/>
                        </a:rPr>
                        <a:t>ru</a:t>
                      </a:r>
                      <a:r>
                        <a:rPr lang="ru-RU" sz="1600" kern="50" dirty="0" smtClean="0">
                          <a:latin typeface="Times New Roman"/>
                          <a:ea typeface="Arial Unicode MS"/>
                          <a:cs typeface="Times New Roman"/>
                        </a:rPr>
                        <a:t> </a:t>
                      </a:r>
                      <a:r>
                        <a:rPr lang="ru-RU" sz="1600" kern="50" dirty="0">
                          <a:latin typeface="Times New Roman"/>
                          <a:ea typeface="Arial Unicode MS"/>
                          <a:cs typeface="Times New Roman"/>
                        </a:rPr>
                        <a:t>http://</a:t>
                      </a:r>
                      <a:r>
                        <a:rPr lang="ru-RU" sz="1600" kern="50" dirty="0" smtClean="0">
                          <a:latin typeface="Times New Roman"/>
                          <a:ea typeface="Arial Unicode MS"/>
                          <a:cs typeface="Times New Roman"/>
                        </a:rPr>
                        <a:t>www.150trubino.edusite.ru/p32aa1.html</a:t>
                      </a: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214414" y="2714620"/>
          <a:ext cx="5572164" cy="285752"/>
        </p:xfrm>
        <a:graphic>
          <a:graphicData uri="http://schemas.openxmlformats.org/drawingml/2006/table">
            <a:tbl>
              <a:tblPr/>
              <a:tblGrid>
                <a:gridCol w="5572164"/>
              </a:tblGrid>
              <a:tr h="285752"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214414" y="4714884"/>
          <a:ext cx="5575295" cy="1737360"/>
        </p:xfrm>
        <a:graphic>
          <a:graphicData uri="http://schemas.openxmlformats.org/drawingml/2006/table">
            <a:tbl>
              <a:tblPr/>
              <a:tblGrid>
                <a:gridCol w="5575295"/>
              </a:tblGrid>
              <a:tr h="1500174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Персональный сайт учителя начальных классов </a:t>
                      </a:r>
                      <a:r>
                        <a:rPr kumimoji="0" lang="ru-RU" sz="1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Шпитоновой</a:t>
                      </a:r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Н.А., стр. образовательного СМИ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«Проект </a:t>
                      </a:r>
                      <a:r>
                        <a:rPr kumimoji="0" lang="ru-RU" sz="1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Инфоурок</a:t>
                      </a:r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», </a:t>
                      </a:r>
                      <a:r>
                        <a:rPr kumimoji="0" lang="en-US" sz="18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5"/>
                        </a:rPr>
                        <a:t>http</a:t>
                      </a:r>
                      <a:r>
                        <a:rPr kumimoji="0" lang="ru-RU" sz="18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5"/>
                        </a:rPr>
                        <a:t>://учительский</a:t>
                      </a:r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сайт//</a:t>
                      </a:r>
                      <a:r>
                        <a:rPr kumimoji="0" lang="ru-RU" sz="1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Шпитонова</a:t>
                      </a:r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Надежда Александровна</a:t>
                      </a:r>
                    </a:p>
                    <a:p>
                      <a:r>
                        <a:rPr kumimoji="0" lang="ru-RU" sz="18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6"/>
                        </a:rPr>
                        <a:t>https://infourok.ru/user/shpitonova-nadezhda-aleksandrovna</a:t>
                      </a:r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2" name="Рисунок 1" descr="cheek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14400"/>
            <a:ext cx="190500" cy="190500"/>
          </a:xfrm>
          <a:prstGeom prst="rect">
            <a:avLst/>
          </a:prstGeom>
          <a:noFill/>
        </p:spPr>
      </p:pic>
      <p:pic>
        <p:nvPicPr>
          <p:cNvPr id="83971" name="Рисунок 2" descr="https://nsportal.ru/sites/default/files/styles/large/public/styles/large/public/penguins_6.jpg?itok=uCdRaB3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00174"/>
            <a:ext cx="4572000" cy="3033726"/>
          </a:xfrm>
          <a:prstGeom prst="rect">
            <a:avLst/>
          </a:prstGeom>
          <a:noFill/>
        </p:spPr>
      </p:pic>
      <p:pic>
        <p:nvPicPr>
          <p:cNvPr id="83970" name="Рисунок 3" descr="cheek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33900"/>
            <a:ext cx="190500" cy="190500"/>
          </a:xfrm>
          <a:prstGeom prst="rect">
            <a:avLst/>
          </a:prstGeom>
          <a:noFill/>
        </p:spPr>
      </p:pic>
      <p:pic>
        <p:nvPicPr>
          <p:cNvPr id="83973" name="Рисунок 2" descr="https://nsportal.ru/sites/all/themes/acquia_marina/_img/about_m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57200"/>
            <a:ext cx="514350" cy="514350"/>
          </a:xfrm>
          <a:prstGeom prst="rect">
            <a:avLst/>
          </a:prstGeom>
          <a:noFill/>
        </p:spPr>
      </p:pic>
      <p:pic>
        <p:nvPicPr>
          <p:cNvPr id="83969" name="Рисунок 3" descr="https://nsportal.ru/sites/all/themes/acquia_marina/_img/knigi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724400"/>
            <a:ext cx="609600" cy="514350"/>
          </a:xfrm>
          <a:prstGeom prst="rect">
            <a:avLst/>
          </a:prstGeom>
          <a:noFill/>
        </p:spPr>
      </p:pic>
      <p:sp>
        <p:nvSpPr>
          <p:cNvPr id="83974" name="Rectangle 6"/>
          <p:cNvSpPr>
            <a:spLocks noChangeArrowheads="1"/>
          </p:cNvSpPr>
          <p:nvPr/>
        </p:nvSpPr>
        <p:spPr bwMode="auto">
          <a:xfrm>
            <a:off x="0" y="-571528"/>
            <a:ext cx="9144000" cy="1938992"/>
          </a:xfrm>
          <a:prstGeom prst="rect">
            <a:avLst/>
          </a:prstGeom>
          <a:solidFill>
            <a:srgbClr val="94CE18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Профессиональные интересы: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ПЕД. ТЕХНОЛОГИИ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Увлечения: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ТЕАТР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Регион: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Московская область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Населенный пункт: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Трубино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Щёлковский р-н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Место работы: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МБОУ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Трубинская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СОШ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Trebuchet MS" pitchFamily="34" charset="0"/>
                <a:ea typeface="Times New Roman" pitchFamily="18" charset="0"/>
                <a:cs typeface="Arial" pitchFamily="34" charset="0"/>
              </a:rPr>
              <a:t>Навигация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27638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6"/>
              </a:rPr>
              <a:t>ПРОЕКТ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3975" name="Rectangle 7"/>
          <p:cNvSpPr>
            <a:spLocks noChangeArrowheads="1"/>
          </p:cNvSpPr>
          <p:nvPr/>
        </p:nvSpPr>
        <p:spPr bwMode="auto">
          <a:xfrm>
            <a:off x="0" y="-642966"/>
            <a:ext cx="9144000" cy="457200"/>
          </a:xfrm>
          <a:prstGeom prst="rect">
            <a:avLst/>
          </a:prstGeom>
          <a:solidFill>
            <a:srgbClr val="94CE18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Trebuchet MS" pitchFamily="34" charset="0"/>
                <a:ea typeface="Times New Roman" pitchFamily="18" charset="0"/>
                <a:cs typeface="Arial" pitchFamily="34" charset="0"/>
              </a:rPr>
              <a:t>О себе</a:t>
            </a:r>
            <a:endParaRPr kumimoji="0" lang="ru-RU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3976" name="Rectangle 8"/>
          <p:cNvSpPr>
            <a:spLocks noChangeArrowheads="1"/>
          </p:cNvSpPr>
          <p:nvPr/>
        </p:nvSpPr>
        <p:spPr bwMode="auto">
          <a:xfrm>
            <a:off x="0" y="4724400"/>
            <a:ext cx="9144000" cy="0"/>
          </a:xfrm>
          <a:prstGeom prst="rect">
            <a:avLst/>
          </a:prstGeom>
          <a:solidFill>
            <a:srgbClr val="94CE18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3977" name="Rectangle 9"/>
          <p:cNvSpPr>
            <a:spLocks noChangeArrowheads="1"/>
          </p:cNvSpPr>
          <p:nvPr/>
        </p:nvSpPr>
        <p:spPr bwMode="auto">
          <a:xfrm>
            <a:off x="0" y="4724400"/>
            <a:ext cx="9144000" cy="457200"/>
          </a:xfrm>
          <a:prstGeom prst="rect">
            <a:avLst/>
          </a:prstGeom>
          <a:solidFill>
            <a:srgbClr val="94CE18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Trebuchet MS" pitchFamily="34" charset="0"/>
                <a:ea typeface="Times New Roman" pitchFamily="18" charset="0"/>
                <a:cs typeface="Arial" pitchFamily="34" charset="0"/>
              </a:rPr>
              <a:t>Книги, которые сформировали мой внутренний мир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Дж. Лондон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"Морской волк"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100" b="0" i="0" u="none" strike="noStrike" cap="none" normalizeH="0" baseline="0" dirty="0" err="1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Джованьоли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"Спартак"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                     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"Робинзон Крузо"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мемуары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княгини Волконской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М. Булгаков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Мои публикации: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История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27638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7"/>
              </a:rPr>
              <a:t>УРОК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Разное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27638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8"/>
              </a:rPr>
              <a:t>Работа с отстающими учащимися.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7329510" cy="257176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/>
              <a:t>САЙТ «ИНФОУРОК»</a:t>
            </a:r>
            <a:br>
              <a:rPr lang="ru-RU" sz="3100" dirty="0" smtClean="0"/>
            </a:br>
            <a:r>
              <a:rPr lang="ru-RU" sz="3100" dirty="0" smtClean="0"/>
              <a:t>мои достижения</a:t>
            </a:r>
            <a:br>
              <a:rPr lang="ru-RU" sz="3100" dirty="0" smtClean="0"/>
            </a:br>
            <a:endParaRPr lang="ru-RU" sz="3100" dirty="0"/>
          </a:p>
        </p:txBody>
      </p:sp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132856"/>
            <a:ext cx="1800201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0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4" y="2204863"/>
            <a:ext cx="1728193" cy="2304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04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084123"/>
            <a:ext cx="2232246" cy="2424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04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09120"/>
            <a:ext cx="2592288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357291" y="4286255"/>
          <a:ext cx="6286541" cy="771144"/>
        </p:xfrm>
        <a:graphic>
          <a:graphicData uri="http://schemas.openxmlformats.org/drawingml/2006/table">
            <a:tbl>
              <a:tblPr/>
              <a:tblGrid>
                <a:gridCol w="928761"/>
                <a:gridCol w="642663"/>
                <a:gridCol w="1000073"/>
                <a:gridCol w="928761"/>
                <a:gridCol w="928761"/>
                <a:gridCol w="928761"/>
                <a:gridCol w="928761"/>
              </a:tblGrid>
              <a:tr h="88502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 CYR"/>
                          <a:cs typeface="Times New Roman"/>
                        </a:rPr>
                        <a:t>Год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92" marR="44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 CYR"/>
                          <a:cs typeface="Times New Roman"/>
                        </a:rPr>
                        <a:t>Класс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92" marR="44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 CYR"/>
                          <a:cs typeface="Times New Roman"/>
                        </a:rPr>
                        <a:t>Количество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92" marR="44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 CYR"/>
                          <a:cs typeface="Times New Roman"/>
                        </a:rPr>
                        <a:t>Состояние успешности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92" marR="44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70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 CYR"/>
                          <a:cs typeface="Times New Roman"/>
                        </a:rPr>
                        <a:t>Высокий уровень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92" marR="44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 CYR"/>
                          <a:cs typeface="Times New Roman"/>
                        </a:rPr>
                        <a:t>Средний уровень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92" marR="44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 CYR"/>
                          <a:cs typeface="Times New Roman"/>
                        </a:rPr>
                        <a:t>Низкий уровень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92" marR="44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 CYR"/>
                          <a:cs typeface="Times New Roman"/>
                        </a:rPr>
                        <a:t>Неприемлемый уровень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92" marR="44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5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Times New Roman CYR"/>
                          <a:cs typeface="Times New Roman"/>
                        </a:rPr>
                        <a:t>2017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92" marR="44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 CYR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92" marR="44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Times New Roman CYR"/>
                          <a:cs typeface="Times New Roman"/>
                        </a:rPr>
                        <a:t>20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92" marR="44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libri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92" marR="44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 CYR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92" marR="44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 CYR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92" marR="44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 CYR"/>
                          <a:cs typeface="Times New Roman"/>
                        </a:rPr>
                        <a:t>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92" marR="44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6018" name="Rectangle 2"/>
          <p:cNvSpPr>
            <a:spLocks noChangeArrowheads="1"/>
          </p:cNvSpPr>
          <p:nvPr/>
        </p:nvSpPr>
        <p:spPr bwMode="auto">
          <a:xfrm>
            <a:off x="0" y="428604"/>
            <a:ext cx="8001024" cy="1831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ИНФОРМАЦИЯ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 результатах образовательной деятельности аттестуемого педагогического работника, отражающая продуктивность 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эффективность освоения обучающимися образовательных программ и показатели динамики их достижений 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(диаграммы, графики и другие документы, отражающие динамику качества знаний обучающихся)</a:t>
            </a:r>
            <a:b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9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(информация предоставляется педагогом)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3.1. Качество знаний по результатам внешнего контроля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6017" name="Object 1"/>
          <p:cNvGraphicFramePr>
            <a:graphicFrameLocks noChangeAspect="1"/>
          </p:cNvGraphicFramePr>
          <p:nvPr/>
        </p:nvGraphicFramePr>
        <p:xfrm>
          <a:off x="1214414" y="2030714"/>
          <a:ext cx="3357586" cy="22568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26" name="Диаграмма" r:id="rId3" imgW="4048069" imgH="2704998" progId="MSGraph.Chart.8">
                  <p:embed/>
                </p:oleObj>
              </mc:Choice>
              <mc:Fallback>
                <p:oleObj name="Диаграмма" r:id="rId3" imgW="4048069" imgH="2704998" progId="MSGraph.Char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4414" y="2030714"/>
                        <a:ext cx="3357586" cy="22568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019" name="Rectangle 3"/>
          <p:cNvSpPr>
            <a:spLocks noChangeArrowheads="1"/>
          </p:cNvSpPr>
          <p:nvPr/>
        </p:nvSpPr>
        <p:spPr bwMode="auto">
          <a:xfrm rot="10800000" flipV="1">
            <a:off x="0" y="4341598"/>
            <a:ext cx="7786710" cy="1184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1. Результаты комплексной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срезовой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работы. 1 класс.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Учитель: </a:t>
            </a:r>
            <a:r>
              <a:rPr kumimoji="0" lang="ru-RU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Шпитонова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Н.А.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57488" y="142852"/>
            <a:ext cx="3786214" cy="785818"/>
          </a:xfrm>
          <a:solidFill>
            <a:srgbClr val="00B0F0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perspectiveRight"/>
            <a:lightRig rig="flat" dir="t">
              <a:rot lat="0" lon="0" rev="18900000"/>
            </a:lightRig>
          </a:scene3d>
          <a:sp3d>
            <a:bevelT prst="convex"/>
          </a:sp3d>
        </p:spPr>
        <p:txBody>
          <a:bodyPr>
            <a:normAutofit/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>
              <a:defRPr/>
            </a:pPr>
            <a:r>
              <a:rPr lang="ru-RU" sz="2400" cap="none" dirty="0" smtClean="0">
                <a:ln/>
                <a:solidFill>
                  <a:schemeClr val="accent3"/>
                </a:solidFill>
              </a:rPr>
              <a:t>                </a:t>
            </a:r>
            <a:r>
              <a:rPr lang="ru-RU" sz="4000" cap="none" dirty="0" smtClean="0">
                <a:ln/>
                <a:solidFill>
                  <a:schemeClr val="accent3"/>
                </a:solidFill>
              </a:rPr>
              <a:t>                   </a:t>
            </a:r>
          </a:p>
        </p:txBody>
      </p:sp>
      <p:sp>
        <p:nvSpPr>
          <p:cNvPr id="12292" name="Text Box 5"/>
          <p:cNvSpPr txBox="1">
            <a:spLocks noChangeArrowheads="1"/>
          </p:cNvSpPr>
          <p:nvPr/>
        </p:nvSpPr>
        <p:spPr bwMode="auto">
          <a:xfrm>
            <a:off x="152400" y="5562600"/>
            <a:ext cx="8839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/>
              <a:t>За </a:t>
            </a:r>
            <a:r>
              <a:rPr lang="ru-RU" b="1" dirty="0"/>
              <a:t>большой личный вклад  в практическую подготовку учащихся  награждена </a:t>
            </a:r>
            <a:r>
              <a:rPr lang="ru-RU" b="1" dirty="0" smtClean="0"/>
              <a:t>                                                              </a:t>
            </a:r>
            <a:r>
              <a:rPr lang="ru-RU" b="1" dirty="0"/>
              <a:t>Почетной грамотой Министерства Образования РФ.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143240" y="285728"/>
            <a:ext cx="2928958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/>
              <a:t>   </a:t>
            </a:r>
            <a:r>
              <a:rPr lang="ru-RU" sz="2400" b="1" dirty="0" smtClean="0">
                <a:solidFill>
                  <a:srgbClr val="FF0000"/>
                </a:solidFill>
              </a:rPr>
              <a:t>Мои достижения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19810" name="Picture 2" descr="C:\Users\user\Documents\АТТЕСТАЦИЯ -рыбы-док-тыНовая папка\ГРАМОТЫ Новая папка\DSCN04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071546"/>
            <a:ext cx="3429024" cy="3792200"/>
          </a:xfrm>
          <a:prstGeom prst="rect">
            <a:avLst/>
          </a:prstGeom>
          <a:noFill/>
        </p:spPr>
      </p:pic>
      <p:pic>
        <p:nvPicPr>
          <p:cNvPr id="119811" name="Picture 3" descr="C:\Users\user\Documents\АТТЕСТАЦИЯ -рыбы-док-тыНовая папка\ГРАМОТЫ Новая папка\DSCN04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1357298"/>
            <a:ext cx="4494459" cy="33708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ДИПЛОМАНТЫ КОНКУРСА </a:t>
            </a:r>
            <a:br>
              <a:rPr lang="ru-RU" dirty="0" smtClean="0"/>
            </a:br>
            <a:r>
              <a:rPr lang="ru-RU" dirty="0" smtClean="0"/>
              <a:t>                 ЦТР и ГО «РОМАНТИК»</a:t>
            </a:r>
            <a:endParaRPr lang="ru-RU" dirty="0"/>
          </a:p>
        </p:txBody>
      </p:sp>
      <p:pic>
        <p:nvPicPr>
          <p:cNvPr id="120834" name="Picture 2" descr="C:\Users\user\Documents\АТТЕСТАЦИЯ -рыбы-док-тыНовая папка\ГРАМОТЫ Новая папка\DSCN04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5608" y="1571613"/>
            <a:ext cx="6462184" cy="4884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ocuments\СВИДЕТЕЛЬСТВА Новая папка\Свидетельство проекта infourok.ru №8299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57166"/>
            <a:ext cx="1612265" cy="2265045"/>
          </a:xfrm>
          <a:prstGeom prst="rect">
            <a:avLst/>
          </a:prstGeom>
          <a:noFill/>
        </p:spPr>
      </p:pic>
      <p:pic>
        <p:nvPicPr>
          <p:cNvPr id="6147" name="Picture 3" descr="C:\Users\user\Documents\СВИДЕТЕЛЬСТВА Новая папка\Свидетельство проекта infourok.ru №8299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357166"/>
            <a:ext cx="1612265" cy="2265045"/>
          </a:xfrm>
          <a:prstGeom prst="rect">
            <a:avLst/>
          </a:prstGeom>
          <a:noFill/>
        </p:spPr>
      </p:pic>
      <p:pic>
        <p:nvPicPr>
          <p:cNvPr id="6148" name="Picture 4" descr="C:\Users\user\Documents\СВИДЕТЕЛЬСТВА Новая папка\Свидетельство проекта infourok.ru №82994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285728"/>
            <a:ext cx="1612265" cy="2265045"/>
          </a:xfrm>
          <a:prstGeom prst="rect">
            <a:avLst/>
          </a:prstGeom>
          <a:noFill/>
        </p:spPr>
      </p:pic>
      <p:pic>
        <p:nvPicPr>
          <p:cNvPr id="6149" name="Picture 5" descr="C:\Users\user\Documents\СВИДЕТЕЛЬСТВА Новая папка\Свидетельство проекта infourok.ru №82993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72132" y="285728"/>
            <a:ext cx="1612265" cy="2265045"/>
          </a:xfrm>
          <a:prstGeom prst="rect">
            <a:avLst/>
          </a:prstGeom>
          <a:noFill/>
        </p:spPr>
      </p:pic>
      <p:pic>
        <p:nvPicPr>
          <p:cNvPr id="6150" name="Picture 6" descr="C:\Users\user\Documents\СВИДЕТЕЛЬСТВА Новая папка\Свидетельство проекта infourok.ru №82973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2786058"/>
            <a:ext cx="1612265" cy="2265045"/>
          </a:xfrm>
          <a:prstGeom prst="rect">
            <a:avLst/>
          </a:prstGeom>
          <a:noFill/>
        </p:spPr>
      </p:pic>
      <p:pic>
        <p:nvPicPr>
          <p:cNvPr id="6151" name="Picture 7" descr="C:\Users\user\Documents\СВИДЕТЕЛЬСТВА Новая папка\Свидетельство проекта infourok.ru №82971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71670" y="2786058"/>
            <a:ext cx="1612265" cy="2265045"/>
          </a:xfrm>
          <a:prstGeom prst="rect">
            <a:avLst/>
          </a:prstGeom>
          <a:noFill/>
        </p:spPr>
      </p:pic>
      <p:pic>
        <p:nvPicPr>
          <p:cNvPr id="6152" name="Picture 8" descr="C:\Users\user\Documents\СВИДЕТЕЛЬСТВА Новая папка\Свидетельство проекта infourok.ru №82970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29058" y="2786058"/>
            <a:ext cx="1612265" cy="2265045"/>
          </a:xfrm>
          <a:prstGeom prst="rect">
            <a:avLst/>
          </a:prstGeom>
          <a:noFill/>
        </p:spPr>
      </p:pic>
      <p:pic>
        <p:nvPicPr>
          <p:cNvPr id="6153" name="Picture 9" descr="C:\Users\user\Documents\СВИДЕТЕЛЬСТВА Новая папка\Свидетельство проекта infourok.ru №829680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86446" y="2714620"/>
            <a:ext cx="1612265" cy="22650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ocuments\СВИДЕТЕЛЬСТВА Новая папка\Свидетельство проекта infourok.ru №8272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428604"/>
            <a:ext cx="1934718" cy="2718054"/>
          </a:xfrm>
          <a:prstGeom prst="rect">
            <a:avLst/>
          </a:prstGeom>
          <a:noFill/>
        </p:spPr>
      </p:pic>
      <p:pic>
        <p:nvPicPr>
          <p:cNvPr id="7171" name="Picture 3" descr="C:\Users\user\Documents\СВИДЕТЕЛЬСТВА Новая папка\Свидетельство проекта infourok.ru №82726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357166"/>
            <a:ext cx="1934718" cy="2718054"/>
          </a:xfrm>
          <a:prstGeom prst="rect">
            <a:avLst/>
          </a:prstGeom>
          <a:noFill/>
        </p:spPr>
      </p:pic>
      <p:pic>
        <p:nvPicPr>
          <p:cNvPr id="7172" name="Picture 4" descr="C:\Users\user\Documents\СВИДЕТЕЛЬСТВА Новая папка\Свидетельство проекта infourok.ru №82725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285728"/>
            <a:ext cx="1934718" cy="2718054"/>
          </a:xfrm>
          <a:prstGeom prst="rect">
            <a:avLst/>
          </a:prstGeom>
          <a:noFill/>
        </p:spPr>
      </p:pic>
      <p:pic>
        <p:nvPicPr>
          <p:cNvPr id="7173" name="Picture 5" descr="C:\Users\user\Documents\СВИДЕТЕЛЬСТВА Новая папка\Свидетельство проекта infourok.ru №829647 (1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3500438"/>
            <a:ext cx="2257171" cy="3171063"/>
          </a:xfrm>
          <a:prstGeom prst="rect">
            <a:avLst/>
          </a:prstGeom>
          <a:noFill/>
        </p:spPr>
      </p:pic>
      <p:pic>
        <p:nvPicPr>
          <p:cNvPr id="7174" name="Picture 6" descr="C:\Users\user\Documents\СВИДЕТЕЛЬСТВА Новая папка\Свидетельство проекта infourok.ru №82968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628" y="3500438"/>
            <a:ext cx="2257171" cy="31710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2857488" y="857232"/>
            <a:ext cx="2428892" cy="2071702"/>
          </a:xfrm>
          <a:prstGeom prst="verticalScroll">
            <a:avLst/>
          </a:prstGeom>
          <a:solidFill>
            <a:srgbClr val="FFFF00"/>
          </a:soli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cap="all" dirty="0" smtClean="0">
                <a:ln/>
                <a:solidFill>
                  <a:schemeClr val="tx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Выступление на  МО классных руководителей с  темой: «Особенности работы в подготовитель-</a:t>
            </a:r>
          </a:p>
          <a:p>
            <a:pPr algn="ctr"/>
            <a:r>
              <a:rPr lang="ru-RU" sz="1200" b="1" cap="all" dirty="0" smtClean="0">
                <a:ln/>
                <a:solidFill>
                  <a:schemeClr val="tx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Ном  классе»2016г</a:t>
            </a:r>
          </a:p>
        </p:txBody>
      </p:sp>
      <p:sp>
        <p:nvSpPr>
          <p:cNvPr id="9" name="Вертикальный свиток 8"/>
          <p:cNvSpPr/>
          <p:nvPr/>
        </p:nvSpPr>
        <p:spPr>
          <a:xfrm>
            <a:off x="285720" y="857232"/>
            <a:ext cx="2357454" cy="2143140"/>
          </a:xfrm>
          <a:prstGeom prst="vertic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Выступление перед родителями будущих первоклассников с презентацией программы «Школа России» 2017г</a:t>
            </a:r>
          </a:p>
        </p:txBody>
      </p:sp>
      <p:sp>
        <p:nvSpPr>
          <p:cNvPr id="10" name="Вертикальный свиток 9"/>
          <p:cNvSpPr/>
          <p:nvPr/>
        </p:nvSpPr>
        <p:spPr>
          <a:xfrm>
            <a:off x="5500694" y="857232"/>
            <a:ext cx="2286016" cy="2071702"/>
          </a:xfrm>
          <a:prstGeom prst="vertic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cap="all" dirty="0" smtClean="0">
                <a:ln/>
                <a:solidFill>
                  <a:schemeClr val="tx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Выступление на МО классных руководителей  по теме: «Методика работы  В Ф.. Базарного» 2015г.</a:t>
            </a:r>
          </a:p>
        </p:txBody>
      </p:sp>
      <p:sp>
        <p:nvSpPr>
          <p:cNvPr id="11" name="Вертикальный свиток 10"/>
          <p:cNvSpPr/>
          <p:nvPr/>
        </p:nvSpPr>
        <p:spPr>
          <a:xfrm>
            <a:off x="0" y="3286124"/>
            <a:ext cx="2214546" cy="2428892"/>
          </a:xfrm>
          <a:prstGeom prst="verticalScroll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cap="all" dirty="0" smtClean="0">
                <a:ln/>
                <a:solidFill>
                  <a:schemeClr val="tx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Выступление на МО классных руководителей по теме самообразования «Формирование </a:t>
            </a:r>
            <a:r>
              <a:rPr lang="ru-RU" sz="1050" b="1" cap="all" dirty="0" err="1" smtClean="0">
                <a:ln/>
                <a:solidFill>
                  <a:schemeClr val="tx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орфографическо-го</a:t>
            </a:r>
            <a:r>
              <a:rPr lang="ru-RU" sz="1050" b="1" cap="all" dirty="0" smtClean="0">
                <a:ln/>
                <a:solidFill>
                  <a:schemeClr val="tx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навыка через развитие познавательного интереса к </a:t>
            </a:r>
            <a:r>
              <a:rPr lang="ru-RU" sz="1100" b="1" cap="all" dirty="0" smtClean="0">
                <a:ln/>
                <a:solidFill>
                  <a:schemeClr val="tx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предмету» 2018 г.</a:t>
            </a:r>
          </a:p>
        </p:txBody>
      </p:sp>
      <p:sp>
        <p:nvSpPr>
          <p:cNvPr id="12" name="Вертикальный свиток 11"/>
          <p:cNvSpPr/>
          <p:nvPr/>
        </p:nvSpPr>
        <p:spPr>
          <a:xfrm>
            <a:off x="2214546" y="3357562"/>
            <a:ext cx="2143140" cy="2357454"/>
          </a:xfrm>
          <a:prstGeom prst="verticalScroll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Разработка рабочей программы по </a:t>
            </a:r>
            <a:r>
              <a:rPr lang="ru-RU" sz="1200" b="1" cap="all" dirty="0" err="1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литератур-ному</a:t>
            </a:r>
            <a:r>
              <a:rPr lang="ru-RU" sz="12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чтению по программе «Школа России» 2017г.</a:t>
            </a:r>
            <a:endParaRPr lang="ru-RU" sz="1200" b="1" cap="all" dirty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4" name="Вертикальный свиток 13"/>
          <p:cNvSpPr/>
          <p:nvPr/>
        </p:nvSpPr>
        <p:spPr>
          <a:xfrm>
            <a:off x="4286248" y="3357562"/>
            <a:ext cx="2071702" cy="2286016"/>
          </a:xfrm>
          <a:prstGeom prst="vertic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chemeClr val="tx1"/>
                </a:solidFill>
              </a:rPr>
              <a:t>     Публикация уроков с </a:t>
            </a:r>
            <a:r>
              <a:rPr lang="ru-RU" sz="1400" b="1" dirty="0" smtClean="0">
                <a:solidFill>
                  <a:schemeClr val="tx1"/>
                </a:solidFill>
              </a:rPr>
              <a:t>применением</a:t>
            </a:r>
            <a:r>
              <a:rPr lang="ru-RU" sz="1600" b="1" dirty="0" smtClean="0">
                <a:solidFill>
                  <a:schemeClr val="tx1"/>
                </a:solidFill>
              </a:rPr>
              <a:t> ИКТ на сайте «ИНФОУРОК»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5" name="Вертикальный свиток 14"/>
          <p:cNvSpPr/>
          <p:nvPr/>
        </p:nvSpPr>
        <p:spPr>
          <a:xfrm>
            <a:off x="6215074" y="3357562"/>
            <a:ext cx="2000264" cy="2214578"/>
          </a:xfrm>
          <a:prstGeom prst="vertic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С 1-3 классы являемся участниками районного конкурса «ШДН»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по правилам ПДД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1472" y="142852"/>
            <a:ext cx="7143800" cy="584775"/>
          </a:xfrm>
          <a:prstGeom prst="rect">
            <a:avLst/>
          </a:prstGeom>
          <a:solidFill>
            <a:srgbClr val="00B0F0"/>
          </a:solidFill>
          <a:ln w="57150">
            <a:solidFill>
              <a:srgbClr val="BA58BC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Научно-методическая деятельность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3" name="Горизонтальный свиток 12"/>
          <p:cNvSpPr/>
          <p:nvPr/>
        </p:nvSpPr>
        <p:spPr>
          <a:xfrm>
            <a:off x="1214414" y="5786454"/>
            <a:ext cx="5429288" cy="1071546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Проведено открытое мероприятие на РАЙОННОМ уровне . Музыкальная сказка-спектакль по мотивам К.И. Чуковского «Муха-Цокотуха»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C:\Users\user\Documents\АТТЕСТАЦИЯ -рыбы-док-тыНовая папка\ГРАМОТЫ Новая папка\DSCN04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52"/>
            <a:ext cx="8064000" cy="604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2910" y="500042"/>
            <a:ext cx="6715172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Уроки с использованием ИКТ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C:\Users\user\Documents\ФОТО 2 кл 2018Новая папка\100NIKON\DSCN03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285860"/>
            <a:ext cx="6286544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hatka\Downloads\Михаил-и-Лаврентий-Кирилловичи-Висковы.-Фотография-XIX-в.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357298"/>
            <a:ext cx="2376000" cy="2992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Иван Бочаров (1/1)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1357298"/>
            <a:ext cx="3071834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Старый храм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4714884"/>
            <a:ext cx="283845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восстановленный храм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4714884"/>
            <a:ext cx="1928826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357158" y="1285860"/>
            <a:ext cx="3214710" cy="2071702"/>
          </a:xfrm>
          <a:prstGeom prst="horizontalScroll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ea typeface="Times New Roman"/>
                <a:cs typeface="Times New Roman"/>
              </a:rPr>
              <a:t>«Современные подходы к обучению в начальном  образовании в условиях реализации ФГОС НОО»</a:t>
            </a:r>
            <a:endParaRPr lang="ru-RU" dirty="0">
              <a:ea typeface="Times New Roman"/>
              <a:cs typeface="Times New Roman"/>
            </a:endParaRPr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4214810" y="1071546"/>
            <a:ext cx="3286148" cy="2571768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</a:pPr>
            <a:r>
              <a:rPr lang="ru-RU" sz="1600" dirty="0" smtClean="0">
                <a:latin typeface="Calibri"/>
                <a:ea typeface="Times New Roman"/>
                <a:cs typeface="Times New Roman"/>
              </a:rPr>
              <a:t> </a:t>
            </a: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ea typeface="Times New Roman"/>
                <a:cs typeface="Times New Roman"/>
              </a:rPr>
              <a:t>«Создание эффективных учебных материалов с помощью </a:t>
            </a:r>
            <a:r>
              <a:rPr lang="en-US" sz="1600" dirty="0" smtClean="0">
                <a:solidFill>
                  <a:schemeClr val="accent4">
                    <a:lumMod val="75000"/>
                  </a:schemeClr>
                </a:solidFill>
                <a:ea typeface="Times New Roman"/>
                <a:cs typeface="Times New Roman"/>
              </a:rPr>
              <a:t> </a:t>
            </a: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ea typeface="Times New Roman"/>
                <a:cs typeface="Times New Roman"/>
              </a:rPr>
              <a:t>инструментов </a:t>
            </a:r>
            <a:r>
              <a:rPr lang="en-US" sz="1600" dirty="0" smtClean="0">
                <a:solidFill>
                  <a:schemeClr val="accent4">
                    <a:lumMod val="75000"/>
                  </a:schemeClr>
                </a:solidFill>
                <a:ea typeface="Times New Roman"/>
                <a:cs typeface="Times New Roman"/>
              </a:rPr>
              <a:t>MS OFFICE  2010</a:t>
            </a:r>
            <a:r>
              <a:rPr lang="ru-RU" sz="1600" dirty="0" smtClean="0">
                <a:solidFill>
                  <a:schemeClr val="tx1"/>
                </a:solidFill>
                <a:ea typeface="Times New Roman"/>
                <a:cs typeface="Times New Roman"/>
              </a:rPr>
              <a:t>»       2016 г.</a:t>
            </a:r>
          </a:p>
          <a:p>
            <a:pPr>
              <a:lnSpc>
                <a:spcPct val="115000"/>
              </a:lnSpc>
            </a:pPr>
            <a:endParaRPr lang="ru-RU" sz="1600" dirty="0" smtClean="0">
              <a:solidFill>
                <a:schemeClr val="accent4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600" dirty="0">
              <a:solidFill>
                <a:schemeClr val="accent4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428596" y="3357562"/>
            <a:ext cx="3143272" cy="2143140"/>
          </a:xfrm>
          <a:prstGeom prst="horizontalScroll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dirty="0" smtClean="0">
                <a:solidFill>
                  <a:srgbClr val="002060"/>
                </a:solidFill>
                <a:ea typeface="Times New Roman"/>
                <a:cs typeface="Times New Roman"/>
              </a:rPr>
              <a:t>«Психолого-педагогические аспекты развития мотивации учебной деятельности младших школьников в рамках реализации ФГОС НОО»          2017 г.</a:t>
            </a:r>
            <a:endParaRPr lang="ru-RU" sz="1600" dirty="0">
              <a:solidFill>
                <a:srgbClr val="002060"/>
              </a:solidFill>
              <a:ea typeface="Times New Roman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5786" y="1428736"/>
            <a:ext cx="271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</a:rPr>
              <a:t>          </a:t>
            </a:r>
            <a:r>
              <a:rPr lang="ru-RU" sz="1600" b="1" dirty="0" smtClean="0"/>
              <a:t>2018 год-</a:t>
            </a:r>
          </a:p>
          <a:p>
            <a:r>
              <a:rPr lang="ru-RU" sz="1600" b="1" dirty="0" smtClean="0"/>
              <a:t> </a:t>
            </a:r>
            <a:endParaRPr lang="ru-RU" sz="1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142976" y="428604"/>
            <a:ext cx="6192273" cy="523220"/>
          </a:xfrm>
          <a:prstGeom prst="rect">
            <a:avLst/>
          </a:prstGeom>
          <a:solidFill>
            <a:srgbClr val="00B0F0"/>
          </a:solidFill>
          <a:effectLst>
            <a:glow rad="228600">
              <a:schemeClr val="accent4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Курсы повышения квалификации: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4214810" y="3786190"/>
            <a:ext cx="3143272" cy="2214578"/>
          </a:xfrm>
          <a:prstGeom prst="horizontalScroll">
            <a:avLst/>
          </a:prstGeom>
          <a:solidFill>
            <a:srgbClr val="85EAF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Март 2018г.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«Мастер-класс» Открытое районное мероприятие для педагогов, родителей и детей школы, дет. сада с. </a:t>
            </a:r>
            <a:r>
              <a:rPr lang="ru-RU" dirty="0" err="1" smtClean="0">
                <a:solidFill>
                  <a:schemeClr val="tx1"/>
                </a:solidFill>
              </a:rPr>
              <a:t>Трубино</a:t>
            </a:r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1928794" y="6000768"/>
            <a:ext cx="3643338" cy="714380"/>
          </a:xfrm>
          <a:prstGeom prst="horizontalScroll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2017г. </a:t>
            </a:r>
            <a:r>
              <a:rPr lang="ru-RU" b="1" dirty="0" smtClean="0">
                <a:solidFill>
                  <a:schemeClr val="tx1"/>
                </a:solidFill>
              </a:rPr>
              <a:t>«</a:t>
            </a:r>
            <a:r>
              <a:rPr lang="ru-RU" b="1" dirty="0" err="1" smtClean="0">
                <a:solidFill>
                  <a:schemeClr val="tx1"/>
                </a:solidFill>
              </a:rPr>
              <a:t>Здоровьесберегающие</a:t>
            </a:r>
            <a:r>
              <a:rPr lang="ru-RU" b="1" dirty="0" smtClean="0">
                <a:solidFill>
                  <a:schemeClr val="tx1"/>
                </a:solidFill>
              </a:rPr>
              <a:t> технологии»</a:t>
            </a:r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0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48" name="WordArt 20"/>
          <p:cNvSpPr>
            <a:spLocks noChangeArrowheads="1" noChangeShapeType="1" noTextEdit="1"/>
          </p:cNvSpPr>
          <p:nvPr/>
        </p:nvSpPr>
        <p:spPr bwMode="auto">
          <a:xfrm>
            <a:off x="857224" y="214290"/>
            <a:ext cx="6786610" cy="107157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C00CC"/>
            </a:solidFill>
          </a:ln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28575">
                  <a:solidFill>
                    <a:srgbClr val="00B0F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3600" b="1" kern="1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Направления  педагогической </a:t>
            </a:r>
          </a:p>
          <a:p>
            <a:pPr algn="ctr" rtl="0"/>
            <a:r>
              <a:rPr lang="ru-RU" sz="3600" b="1" kern="1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     деятельности.</a:t>
            </a:r>
            <a:endParaRPr lang="ru-RU" sz="3600" b="1" kern="1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/>
              <a:cs typeface="Times New Roman"/>
            </a:endParaRPr>
          </a:p>
        </p:txBody>
      </p:sp>
      <p:sp>
        <p:nvSpPr>
          <p:cNvPr id="22547" name="Text Box 19"/>
          <p:cNvSpPr txBox="1">
            <a:spLocks noChangeArrowheads="1"/>
          </p:cNvSpPr>
          <p:nvPr/>
        </p:nvSpPr>
        <p:spPr bwMode="auto">
          <a:xfrm>
            <a:off x="1357290" y="1500174"/>
            <a:ext cx="5838824" cy="1023935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</a:rPr>
              <a:t> Классическая система    			образования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546" name="AutoShape 18"/>
          <p:cNvSpPr>
            <a:spLocks noChangeShapeType="1"/>
          </p:cNvSpPr>
          <p:nvPr/>
        </p:nvSpPr>
        <p:spPr bwMode="auto">
          <a:xfrm>
            <a:off x="-3683000" y="2365375"/>
            <a:ext cx="0" cy="771525"/>
          </a:xfrm>
          <a:prstGeom prst="straightConnector1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1285852" y="3857628"/>
            <a:ext cx="5905500" cy="1057275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349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</a:rPr>
              <a:t>Моделирование и построение        воспитательной системы класса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1285852" y="2786059"/>
            <a:ext cx="5905500" cy="714380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               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</a:rPr>
              <a:t>Самообразование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542" name="AutoShape 14"/>
          <p:cNvSpPr>
            <a:spLocks noChangeShapeType="1"/>
          </p:cNvSpPr>
          <p:nvPr/>
        </p:nvSpPr>
        <p:spPr bwMode="auto">
          <a:xfrm>
            <a:off x="-3317875" y="2819400"/>
            <a:ext cx="0" cy="619125"/>
          </a:xfrm>
          <a:prstGeom prst="straightConnector1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41" name="Text Box 13"/>
          <p:cNvSpPr txBox="1">
            <a:spLocks noChangeArrowheads="1"/>
          </p:cNvSpPr>
          <p:nvPr/>
        </p:nvSpPr>
        <p:spPr bwMode="auto">
          <a:xfrm>
            <a:off x="1285852" y="5286389"/>
            <a:ext cx="5848350" cy="857256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</a:rPr>
              <a:t>  Партнёрство семьи и класса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549" name="Rectangle 2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0" algn="l"/>
              </a:tabLst>
            </a:pPr>
            <a:r>
              <a:rPr kumimoji="0" lang="ru-RU" sz="2400" b="1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</a:rPr>
              <a:t>                     </a:t>
            </a:r>
            <a:endParaRPr kumimoji="0" lang="ru-RU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0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550" name="Rectangle 2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0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552" name="Rectangle 24"/>
          <p:cNvSpPr>
            <a:spLocks noChangeArrowheads="1"/>
          </p:cNvSpPr>
          <p:nvPr/>
        </p:nvSpPr>
        <p:spPr bwMode="auto">
          <a:xfrm>
            <a:off x="0" y="914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0" algn="l"/>
              </a:tabLst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0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2743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0" algn="l"/>
              </a:tabLst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0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cxnSp>
        <p:nvCxnSpPr>
          <p:cNvPr id="35" name="Прямая со стрелкой 34"/>
          <p:cNvCxnSpPr/>
          <p:nvPr/>
        </p:nvCxnSpPr>
        <p:spPr>
          <a:xfrm rot="5400000">
            <a:off x="3857620" y="2643182"/>
            <a:ext cx="285752" cy="1588"/>
          </a:xfrm>
          <a:prstGeom prst="straightConnector1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rot="5400000">
            <a:off x="3858414" y="3713958"/>
            <a:ext cx="285752" cy="1588"/>
          </a:xfrm>
          <a:prstGeom prst="straightConnector1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rot="5400000">
            <a:off x="3822695" y="5106999"/>
            <a:ext cx="357190" cy="1588"/>
          </a:xfrm>
          <a:prstGeom prst="straightConnector1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8" grpId="0" animBg="1"/>
      <p:bldP spid="22547" grpId="0" animBg="1"/>
      <p:bldP spid="22543" grpId="0" animBg="1"/>
      <p:bldP spid="22545" grpId="0" animBg="1"/>
      <p:bldP spid="2254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    </a:t>
            </a:r>
            <a:r>
              <a:rPr lang="ru-RU" sz="2400" dirty="0" err="1" smtClean="0"/>
              <a:t>НаУЧНО-МЕТОДИЧЕСКАЯ</a:t>
            </a:r>
            <a:r>
              <a:rPr lang="ru-RU" sz="2400" dirty="0" smtClean="0"/>
              <a:t> ДЕЯТЕЛЬНОСТЬ</a:t>
            </a:r>
            <a:endParaRPr lang="ru-RU" sz="2400" dirty="0"/>
          </a:p>
        </p:txBody>
      </p:sp>
      <p:pic>
        <p:nvPicPr>
          <p:cNvPr id="115714" name="Picture 2" descr="C:\Users\user\Documents\img_user_file_54af6f637ade4_19 - копия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45608" y="1609725"/>
            <a:ext cx="6462184" cy="48466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ÐÐ°ÑÑÐ½Ð¾ - Ð¼ÐµÑÐ¾Ð´Ð¸ÑÐµÑÐºÐ°Ñ ÑÐ°Ð±Ð¾ÑÐ°. ÐÐ¾ÑÐ¼Ð°ÑÐ¸Ð²Ð½ÑÐµ Ð´Ð¾ÐºÑÐ¼ÐµÐ½ÑÑ, Ð¸ÑÐ¿Ð¾Ð»ÑÐ·ÑÐµÐ¼ÑÐµ Ð² ÑÐ°Ð±Ð¾ÑÐµ ÐÐ°ÐºÐ¾Ð½ Â«ÐÐ± Ð¾Ð±ÑÐ°Ð·Ð¾Ð²Ð°Ð½Ð¸Ð¸ Ð Ð¤Â»   Ð¤ÐÐÐ¡ Ð£ÑÐµÐ±Ð½ÑÐ¹ Ð¿Ð»Ð°Ð½ ÐÑÐ¸Ð¼ÐµÑÐ½Ð°Ñ Ð¿ÑÐ¾Ð³ÑÐ°Ð¼Ð¼Ð° Ð Ð°Ð±Ð¾ÑÐ¸Ðµ ÑÑÐµÐ±Ð½ÑÐµ Ð¿ÑÐ¾Ð³ÑÐ°Ð¼Ð¼Ñ ÐÐ°Ð»ÐµÐ½Ð´Ð°ÑÐ½Ð¾-ÑÐµÐ¼Ð°ÑÐ¸ÑÐµÑÐºÐ¸Ð¹ Ð¿Ð»Ð°Ð½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1787" y="1201340"/>
            <a:ext cx="5940425" cy="4455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ÐÐ°ÑÑÐ½Ð¾ - Ð¼ÐµÑÐ¾Ð´Ð¸ÑÐµÑÐºÐ°Ñ ÑÐ°Ð±Ð¾ÑÐ°.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1787" y="1201340"/>
            <a:ext cx="5940425" cy="4455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428604"/>
            <a:ext cx="7215238" cy="714380"/>
          </a:xfrm>
          <a:prstGeom prst="rect">
            <a:avLst/>
          </a:prstGeom>
          <a:solidFill>
            <a:srgbClr val="85EAF5"/>
          </a:solidFill>
          <a:scene3d>
            <a:camera prst="orthographicFront"/>
            <a:lightRig rig="brightRoom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Внеклассная работа: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050" name="Picture 2" descr="C:\Users\user\Documents\ФОТО 2 кл 2018Новая папка\100NIKON\DSCN02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715600" y="-9358402"/>
            <a:ext cx="3216000" cy="2412000"/>
          </a:xfrm>
          <a:prstGeom prst="rect">
            <a:avLst/>
          </a:prstGeom>
          <a:noFill/>
        </p:spPr>
      </p:pic>
      <p:pic>
        <p:nvPicPr>
          <p:cNvPr id="2051" name="Picture 3" descr="C:\Users\user\Documents\ФОТО 2 кл 2018Новая папка\100NIKON\DSCN02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1571612"/>
            <a:ext cx="3089940" cy="2317455"/>
          </a:xfrm>
          <a:prstGeom prst="rect">
            <a:avLst/>
          </a:prstGeom>
          <a:noFill/>
        </p:spPr>
      </p:pic>
      <p:pic>
        <p:nvPicPr>
          <p:cNvPr id="2052" name="Picture 4" descr="C:\Users\user\Documents\ФОТО 2 кл 2018Новая папка\100NIKON\DSCN032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1571612"/>
            <a:ext cx="3089940" cy="2317455"/>
          </a:xfrm>
          <a:prstGeom prst="rect">
            <a:avLst/>
          </a:prstGeom>
          <a:noFill/>
        </p:spPr>
      </p:pic>
      <p:pic>
        <p:nvPicPr>
          <p:cNvPr id="2053" name="Picture 5" descr="C:\Users\user\Documents\ФОТО 2 кл 2018Новая папка\100NIKON\DSCN033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6248" y="4357694"/>
            <a:ext cx="2988000" cy="2241000"/>
          </a:xfrm>
          <a:prstGeom prst="rect">
            <a:avLst/>
          </a:prstGeom>
          <a:noFill/>
        </p:spPr>
      </p:pic>
      <p:pic>
        <p:nvPicPr>
          <p:cNvPr id="2054" name="Picture 6" descr="C:\Users\user\Documents\ФОТО 2 кл 2018Новая папка\100NIKON\DSCN033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4357694"/>
            <a:ext cx="2976000" cy="223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77" y="332656"/>
            <a:ext cx="6950042" cy="5883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99296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user\Documents\ФОТО 2 кл 2018Новая папка\100NIKON\DSCN01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500042"/>
            <a:ext cx="6320333" cy="4740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user\Documents\ФОТО 2 кл 2018Новая папка\100NIKON\DSCN01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500042"/>
            <a:ext cx="6320333" cy="4740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642918"/>
            <a:ext cx="621509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 иду на урок</a:t>
            </a:r>
          </a:p>
          <a:p>
            <a:pPr algn="ctr"/>
            <a:r>
              <a:rPr lang="ru-RU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 мне кажется, </a:t>
            </a:r>
          </a:p>
          <a:p>
            <a:pPr algn="ctr"/>
            <a:r>
              <a:rPr lang="ru-RU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Точно не знаю,</a:t>
            </a:r>
          </a:p>
          <a:p>
            <a:pPr algn="ctr"/>
            <a:r>
              <a:rPr lang="ru-RU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Где начало его, где итог.</a:t>
            </a:r>
          </a:p>
          <a:p>
            <a:pPr algn="ctr"/>
            <a:r>
              <a:rPr lang="ru-RU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Но за счастьем иду!</a:t>
            </a:r>
          </a:p>
          <a:p>
            <a:pPr algn="ctr"/>
            <a:r>
              <a:rPr lang="ru-RU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Это я уж давно понимаю.</a:t>
            </a:r>
          </a:p>
          <a:p>
            <a:pPr algn="ctr"/>
            <a:r>
              <a:rPr lang="ru-RU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 иду на урок</a:t>
            </a:r>
          </a:p>
          <a:p>
            <a:pPr algn="ctr"/>
            <a:r>
              <a:rPr lang="ru-RU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Удивительный школьный урок…</a:t>
            </a:r>
            <a:endParaRPr lang="ru-RU" sz="3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Â«Ð¡ÐµÐ¼ÐµÐ¹Ð½ÑÐµ Ð¿Ð¾ÑÐ¸Ð´ÐµÐ»ÐºÐ¸Â»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142984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9 Ð¼Ð°Ñ Â«ÐÐµÑÑÐ¼ÐµÑÑÐ½ÑÐ¹ Ð¿Ð¾Ð»ÐºÂ»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ÐÐ°ÑÑÐ½Ð¾-Ð¸ÑÑÐ»ÐµÐ´Ð¾Ð²Ð°ÑÐµÐ»ÑÑÐºÐ¸Ð¹ Ð¿ÑÐ¾ÐµÐºÑ Ð½Ð° ÑÐµÐ¼Ñ:  Â«ÐÐµÐ»Ð¸ÐºÐ°Ñ ÐÑÐµÑÐµÑÑÐ²ÐµÐ½Ð½Ð°Ñ Ð²Ð¾Ð¹Ð½Ð° Ð² Ð¸ÑÑÐ¾ÑÐ¸Ð¸ Ð¼Ð¾ÐµÐ¹ ÑÐµÐ¼ÑÐ¸Â»  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28586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Home\Desktop\Фото Фёдор Васильевич\2015_03_07\IMG_000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1785926"/>
            <a:ext cx="4786346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0" y="0"/>
            <a:ext cx="5357429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                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Фёдор Васильевич Лапкин.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>                                                                                          Это дедушка Губаревой Насти.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687117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Очень важно передавать семейную историю следующим поколениям.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0" y="-285776"/>
            <a:ext cx="776045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Проект «Спасибо деду за Победу»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 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Нам известно, что воевал дедушка на 3-м Белорусском фронте,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       которым командовал один из талантливейших молодых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полководцев  Черняховский Иван Данилович, самый молодой генерал армии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и самый молодой командующий фронтом в истории Советских Вооруженных Сил.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. ÐÐµÑÑÐµÐ»ÑÐ½Ð¾ÑÑÑ ÐºÐ»Ð°ÑÑÐ½Ð¾Ð³Ð¾ ÑÑÐºÐ¾Ð²Ð¾Ð´Ð¸ÑÐµÐ»Ñ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1428736"/>
            <a:ext cx="6096000" cy="4572000"/>
          </a:xfrm>
          <a:prstGeom prst="rect">
            <a:avLst/>
          </a:prstGeom>
          <a:noFill/>
        </p:spPr>
      </p:pic>
      <p:pic>
        <p:nvPicPr>
          <p:cNvPr id="4" name="Picture 2" descr="5. ÐÐµÑÑÐµÐ»ÑÐ½Ð¾ÑÑÑ ÐºÐ»Ð°ÑÑÐ½Ð¾Ð³Ð¾ ÑÑÐºÐ¾Ð²Ð¾Ð´Ð¸ÑÐµÐ»Ñ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1357298"/>
            <a:ext cx="6096000" cy="4572000"/>
          </a:xfrm>
          <a:prstGeom prst="rect">
            <a:avLst/>
          </a:prstGeom>
          <a:noFill/>
        </p:spPr>
      </p:pic>
      <p:pic>
        <p:nvPicPr>
          <p:cNvPr id="30723" name="Picture 3" descr="C:\Users\user\Documents\ФОТО 2 кл 2018Новая папка\101NIKON\DSCN03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2285992"/>
            <a:ext cx="4775363" cy="35815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C:\Users\user\Documents\ФОТО 2 кл 2018Новая папка\101NIKON\DSCN03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642918"/>
            <a:ext cx="7143800" cy="56436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user\Documents\ФОТО 2 кл 2018Новая папка\100NIKON\DSCN01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428604"/>
            <a:ext cx="6741688" cy="50562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user\Documents\ФОТО 2 кл 2018Новая папка\101NIKON\DSCN04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785794"/>
            <a:ext cx="6601236" cy="49509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user\Documents\ФОТО 2 кл 2018Новая папка\100NIKON\DSCN00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500042"/>
            <a:ext cx="6460785" cy="48455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user\Documents\ФОТО 2 кл 2018Новая папка\100NIKON\DSCN00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85728"/>
            <a:ext cx="6741688" cy="50562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C:\Users\user\Documents\img_user_file_54af6f637ade4_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57166"/>
            <a:ext cx="6357982" cy="57150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C:\Users\user\Documents\img_user_file_54af6f637ade4_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C:\Users\user\Documents\img_user_file_54af6f637ade4_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C:\Users\user\Documents\img_user_file_54af6f637ade4_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ÐÐ¾Ñ Ð¿ÐµÐ´Ð°Ð³Ð¾Ð³Ð¸ÑÐµÑÐºÐ¾Ðµ ÐºÑÐµÐ´Ð¾:  Â«Ð¡Ð°Ð¼ÑÐ¼ Ð²Ð°Ð¶Ð½ÑÐ¼ ÑÐ²Ð»ÐµÐ½Ð¸ÐµÐ¼ Ð² ÑÐºÐ¾Ð»Ðµ, ÑÐ°Ð¼ÑÐ¼ Ð¿Ð¾ÑÑÐ¸ÑÐµÐ»ÑÐ½ÑÐ¼ Ð¿ÑÐµÐ´Ð¼ÐµÑÐ¾Ð¼, ÑÐ°Ð¼ÑÐ¼ Ð¶Ð¸Ð²ÑÐ¼ Ð¿ÑÐ¸Ð¼ÐµÑÐ¾Ð¼ Ð´Ð»Ñ ÑÑÐµÐ½Ð¸ÐºÐ° ÑÐ²Ð»ÑÐµÑÑÑ ÑÐ°Ð¼ ÑÑÐ¸ÑÐµÐ»Ñ. ÐÐ½ â Ð¾Ð»Ð¸ÑÐµÑÐ²Ð¾ÑÐµÐ½Ð½ÑÐ¹ Ð¼ÐµÑÐ¾Ð´ Ð¾Ð±ÑÑÐµÐ½Ð¸Ñ, ÑÐ°Ð¼Ð¾ Ð²Ð¾Ð¿Ð»Ð¾ÑÐµÐ½Ð¸Ðµ Ð¿ÑÐ¸Ð½ÑÐ¸Ð¿Ð° Ð²Ð¾ÑÐ¿Ð¸ÑÐ°Ð½Ð¸Ñâ  Ð. ÐÐ¸ÑÑÐµÑÐ²ÐµÑÐ³ Ð¡ÐÐÐ¡ÐÐÐ ÐÐ ÐÐÐÐÐÐÐÐ!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500042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3211</TotalTime>
  <Words>1415</Words>
  <Application>Microsoft Office PowerPoint</Application>
  <PresentationFormat>Экран (4:3)</PresentationFormat>
  <Paragraphs>359</Paragraphs>
  <Slides>44</Slides>
  <Notes>17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6" baseType="lpstr">
      <vt:lpstr>Изящная</vt:lpstr>
      <vt:lpstr>Диаграмма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награды</vt:lpstr>
      <vt:lpstr>Презентация PowerPoint</vt:lpstr>
      <vt:lpstr>Презентация PowerPoint</vt:lpstr>
      <vt:lpstr>       САЙТ «ИНФОУРОК» мои достижения </vt:lpstr>
      <vt:lpstr>Презентация PowerPoint</vt:lpstr>
      <vt:lpstr>                                   </vt:lpstr>
      <vt:lpstr>ДИПЛОМАНТЫ КОНКУРСА                   ЦТР и ГО «РОМАНТИК»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НаУЧНО-МЕТОДИЧЕСКАЯ ДЕЯТЕЛЬНОСТЬ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888</cp:lastModifiedBy>
  <cp:revision>428</cp:revision>
  <dcterms:created xsi:type="dcterms:W3CDTF">2009-11-11T09:55:38Z</dcterms:created>
  <dcterms:modified xsi:type="dcterms:W3CDTF">2021-06-24T09:46:43Z</dcterms:modified>
</cp:coreProperties>
</file>