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5"/>
  </p:notesMasterIdLst>
  <p:sldIdLst>
    <p:sldId id="256" r:id="rId2"/>
    <p:sldId id="257" r:id="rId3"/>
    <p:sldId id="258" r:id="rId4"/>
    <p:sldId id="259" r:id="rId5"/>
    <p:sldId id="260" r:id="rId6"/>
    <p:sldId id="278" r:id="rId7"/>
    <p:sldId id="262" r:id="rId8"/>
    <p:sldId id="268" r:id="rId9"/>
    <p:sldId id="269" r:id="rId10"/>
    <p:sldId id="270" r:id="rId11"/>
    <p:sldId id="271" r:id="rId12"/>
    <p:sldId id="261" r:id="rId13"/>
    <p:sldId id="266" r:id="rId14"/>
    <p:sldId id="267" r:id="rId15"/>
    <p:sldId id="264" r:id="rId16"/>
    <p:sldId id="281" r:id="rId17"/>
    <p:sldId id="263" r:id="rId18"/>
    <p:sldId id="265" r:id="rId19"/>
    <p:sldId id="282" r:id="rId20"/>
    <p:sldId id="277" r:id="rId21"/>
    <p:sldId id="275" r:id="rId22"/>
    <p:sldId id="272" r:id="rId23"/>
    <p:sldId id="276" r:id="rId2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6" d="100"/>
          <a:sy n="106" d="100"/>
        </p:scale>
        <p:origin x="756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F9966F-8977-4C10-8BC3-FF6B0AEA1612}" type="datetimeFigureOut">
              <a:rPr lang="ru-RU" smtClean="0"/>
              <a:pPr/>
              <a:t>21.11.2025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2F48D90-E9A3-4022-95EB-B0F7AB46DB5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60800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Раздать памятки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F48D90-E9A3-4022-95EB-B0F7AB46DB56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2418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Раздать памятки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F48D90-E9A3-4022-95EB-B0F7AB46DB56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63994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Раздать памятки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F48D90-E9A3-4022-95EB-B0F7AB46DB56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78685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Раздать памятки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F48D90-E9A3-4022-95EB-B0F7AB46DB56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43483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Раздать памятки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F48D90-E9A3-4022-95EB-B0F7AB46DB56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4623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1.Разъяснения по письму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dirty="0" err="1"/>
              <a:t>Минпросвещения</a:t>
            </a:r>
            <a:r>
              <a:rPr lang="ru-RU" dirty="0"/>
              <a:t> России от 11.06.2025 № 03-1227 (рабочая документация педагога ДОУ)</a:t>
            </a:r>
          </a:p>
          <a:p>
            <a:r>
              <a:rPr lang="ru-RU" dirty="0"/>
              <a:t>2. Организация взаимодействия в мессенджере </a:t>
            </a:r>
            <a:r>
              <a:rPr lang="ru-RU" dirty="0" err="1"/>
              <a:t>Сферум</a:t>
            </a:r>
            <a:endParaRPr lang="ru-RU" dirty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F48D90-E9A3-4022-95EB-B0F7AB46DB56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361721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F48D90-E9A3-4022-95EB-B0F7AB46DB56}" type="slidenum">
              <a:rPr lang="ru-RU" smtClean="0"/>
              <a:pPr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576964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F48D90-E9A3-4022-95EB-B0F7AB46DB56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37829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F48D90-E9A3-4022-95EB-B0F7AB46DB56}" type="slidenum">
              <a:rPr lang="ru-RU" smtClean="0"/>
              <a:pPr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80895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792DCCBB-BE84-4404-BA87-127E6C875D91}" type="datetimeFigureOut">
              <a:rPr lang="ru-RU" smtClean="0"/>
              <a:pPr/>
              <a:t>21.11.2025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9F56B199-9795-482B-90A1-11AD7EEA4121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383933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2DCCBB-BE84-4404-BA87-127E6C875D91}" type="datetimeFigureOut">
              <a:rPr lang="ru-RU" smtClean="0"/>
              <a:pPr/>
              <a:t>21.11.2025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56B199-9795-482B-90A1-11AD7EEA41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48484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2DCCBB-BE84-4404-BA87-127E6C875D91}" type="datetimeFigureOut">
              <a:rPr lang="ru-RU" smtClean="0"/>
              <a:pPr/>
              <a:t>21.11.2025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56B199-9795-482B-90A1-11AD7EEA4121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027896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2DCCBB-BE84-4404-BA87-127E6C875D91}" type="datetimeFigureOut">
              <a:rPr lang="ru-RU" smtClean="0"/>
              <a:pPr/>
              <a:t>21.11.2025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56B199-9795-482B-90A1-11AD7EEA41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33485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2DCCBB-BE84-4404-BA87-127E6C875D91}" type="datetimeFigureOut">
              <a:rPr lang="ru-RU" smtClean="0"/>
              <a:pPr/>
              <a:t>21.11.2025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56B199-9795-482B-90A1-11AD7EEA4121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976085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2DCCBB-BE84-4404-BA87-127E6C875D91}" type="datetimeFigureOut">
              <a:rPr lang="ru-RU" smtClean="0"/>
              <a:pPr/>
              <a:t>21.11.2025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56B199-9795-482B-90A1-11AD7EEA4121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121763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2DCCBB-BE84-4404-BA87-127E6C875D91}" type="datetimeFigureOut">
              <a:rPr lang="ru-RU" smtClean="0"/>
              <a:pPr/>
              <a:t>21.11.2025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56B199-9795-482B-90A1-11AD7EEA41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9890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2DCCBB-BE84-4404-BA87-127E6C875D91}" type="datetimeFigureOut">
              <a:rPr lang="ru-RU" smtClean="0"/>
              <a:pPr/>
              <a:t>21.11.2025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56B199-9795-482B-90A1-11AD7EEA4121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120756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2DCCBB-BE84-4404-BA87-127E6C875D91}" type="datetimeFigureOut">
              <a:rPr lang="ru-RU" smtClean="0"/>
              <a:pPr/>
              <a:t>21.11.2025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56B199-9795-482B-90A1-11AD7EEA41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31757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2DCCBB-BE84-4404-BA87-127E6C875D91}" type="datetimeFigureOut">
              <a:rPr lang="ru-RU" smtClean="0"/>
              <a:pPr/>
              <a:t>21.11.2025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56B199-9795-482B-90A1-11AD7EEA41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53900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2DCCBB-BE84-4404-BA87-127E6C875D91}" type="datetimeFigureOut">
              <a:rPr lang="ru-RU" smtClean="0"/>
              <a:pPr/>
              <a:t>21.11.2025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56B199-9795-482B-90A1-11AD7EEA4121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280586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2DCCBB-BE84-4404-BA87-127E6C875D91}" type="datetimeFigureOut">
              <a:rPr lang="ru-RU" smtClean="0"/>
              <a:pPr/>
              <a:t>21.11.2025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56B199-9795-482B-90A1-11AD7EEA412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344010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2DCCBB-BE84-4404-BA87-127E6C875D91}" type="datetimeFigureOut">
              <a:rPr lang="ru-RU" smtClean="0"/>
              <a:pPr/>
              <a:t>21.11.2025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56B199-9795-482B-90A1-11AD7EEA41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45093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2DCCBB-BE84-4404-BA87-127E6C875D91}" type="datetimeFigureOut">
              <a:rPr lang="ru-RU" smtClean="0"/>
              <a:pPr/>
              <a:t>21.11.2025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56B199-9795-482B-90A1-11AD7EEA412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5788566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2DCCBB-BE84-4404-BA87-127E6C875D91}" type="datetimeFigureOut">
              <a:rPr lang="ru-RU" smtClean="0"/>
              <a:pPr/>
              <a:t>21.11.2025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56B199-9795-482B-90A1-11AD7EEA4121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388764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2DCCBB-BE84-4404-BA87-127E6C875D91}" type="datetimeFigureOut">
              <a:rPr lang="ru-RU" smtClean="0"/>
              <a:pPr/>
              <a:t>21.11.2025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56B199-9795-482B-90A1-11AD7EEA4121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9783750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2DCCBB-BE84-4404-BA87-127E6C875D91}" type="datetimeFigureOut">
              <a:rPr lang="ru-RU" smtClean="0"/>
              <a:pPr/>
              <a:t>21.11.2025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56B199-9795-482B-90A1-11AD7EEA4121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608852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792DCCBB-BE84-4404-BA87-127E6C875D91}" type="datetimeFigureOut">
              <a:rPr lang="ru-RU" smtClean="0"/>
              <a:pPr/>
              <a:t>21.11.2025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9F56B199-9795-482B-90A1-11AD7EEA41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3878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4C7254F-33B5-47E9-BB38-18D7C25BC18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2168209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chemeClr val="accent4"/>
                </a:solidFill>
              </a:rPr>
              <a:t>Августовский </a:t>
            </a:r>
            <a:br>
              <a:rPr lang="ru-RU" b="1" dirty="0">
                <a:solidFill>
                  <a:schemeClr val="accent4"/>
                </a:solidFill>
              </a:rPr>
            </a:br>
            <a:r>
              <a:rPr lang="ru-RU" b="1" dirty="0">
                <a:solidFill>
                  <a:schemeClr val="accent4"/>
                </a:solidFill>
              </a:rPr>
              <a:t>педагогический совет </a:t>
            </a:r>
            <a:br>
              <a:rPr lang="ru-RU" dirty="0">
                <a:solidFill>
                  <a:schemeClr val="accent4"/>
                </a:solidFill>
              </a:rPr>
            </a:br>
            <a:r>
              <a:rPr lang="ru-RU" sz="4000" dirty="0">
                <a:solidFill>
                  <a:schemeClr val="accent4"/>
                </a:solidFill>
              </a:rPr>
              <a:t>2025 год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0295E04F-E335-9234-434A-B2F344ADB62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92398" y="4119238"/>
            <a:ext cx="6815669" cy="1230683"/>
          </a:xfrm>
        </p:spPr>
        <p:txBody>
          <a:bodyPr>
            <a:normAutofit/>
          </a:bodyPr>
          <a:lstStyle/>
          <a:p>
            <a:pPr algn="r">
              <a:lnSpc>
                <a:spcPct val="110000"/>
              </a:lnSpc>
            </a:pPr>
            <a:r>
              <a:rPr lang="ru-RU" dirty="0">
                <a:solidFill>
                  <a:schemeClr val="accent4"/>
                </a:solidFill>
              </a:rPr>
              <a:t>ГБДОУ детский сад № 62 </a:t>
            </a:r>
          </a:p>
          <a:p>
            <a:pPr algn="r">
              <a:lnSpc>
                <a:spcPct val="110000"/>
              </a:lnSpc>
            </a:pPr>
            <a:r>
              <a:rPr lang="ru-RU" dirty="0">
                <a:solidFill>
                  <a:schemeClr val="accent4"/>
                </a:solidFill>
              </a:rPr>
              <a:t>Калининского района Санкт-Петербурга</a:t>
            </a:r>
          </a:p>
        </p:txBody>
      </p:sp>
    </p:spTree>
    <p:extLst>
      <p:ext uri="{BB962C8B-B14F-4D97-AF65-F5344CB8AC3E}">
        <p14:creationId xmlns:p14="http://schemas.microsoft.com/office/powerpoint/2010/main" val="35529321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68F2CD1-E1E4-896A-C9DA-72569D30EB35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47890" y="826733"/>
            <a:ext cx="6939378" cy="520453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87268" y="635664"/>
            <a:ext cx="2059120" cy="1399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83890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B6A74EE-EE87-34D2-BECF-8BE062E68746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754602" y="1000418"/>
            <a:ext cx="9601200" cy="446087"/>
          </a:xfrm>
        </p:spPr>
        <p:txBody>
          <a:bodyPr>
            <a:normAutofit fontScale="90000"/>
          </a:bodyPr>
          <a:lstStyle/>
          <a:p>
            <a:pPr algn="l"/>
            <a:br>
              <a:rPr lang="ru-RU" sz="3600" b="1" dirty="0">
                <a:solidFill>
                  <a:schemeClr val="accent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100" b="1" dirty="0">
                <a:solidFill>
                  <a:schemeClr val="accent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ПОВЕСТКА ДНЯ:</a:t>
            </a:r>
            <a:br>
              <a:rPr lang="ru-RU" sz="3100" b="1" dirty="0">
                <a:solidFill>
                  <a:schemeClr val="accent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>
                <a:solidFill>
                  <a:schemeClr val="accent4"/>
                </a:solidFill>
              </a:rPr>
              <a:t>На основании Письма </a:t>
            </a:r>
            <a:r>
              <a:rPr lang="ru-RU" sz="2200" dirty="0" err="1">
                <a:solidFill>
                  <a:schemeClr val="accent4"/>
                </a:solidFill>
              </a:rPr>
              <a:t>Минпросвещения</a:t>
            </a:r>
            <a:r>
              <a:rPr lang="ru-RU" sz="2200" dirty="0">
                <a:solidFill>
                  <a:schemeClr val="accent4"/>
                </a:solidFill>
              </a:rPr>
              <a:t> РФ от 26.05.2025 № ИЩ-1245/02</a:t>
            </a:r>
            <a:br>
              <a:rPr lang="ru-RU" dirty="0">
                <a:solidFill>
                  <a:schemeClr val="accent4"/>
                </a:solidFill>
              </a:rPr>
            </a:br>
            <a:r>
              <a:rPr lang="en-US" sz="4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br>
              <a:rPr lang="ru-RU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3DE25B3-409A-5B4E-C98C-ED47D1475AB8}"/>
              </a:ext>
            </a:extLst>
          </p:cNvPr>
          <p:cNvSpPr txBox="1"/>
          <p:nvPr/>
        </p:nvSpPr>
        <p:spPr>
          <a:xfrm>
            <a:off x="834502" y="1223461"/>
            <a:ext cx="10502282" cy="18466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endParaRPr lang="ru-RU" sz="19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19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19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19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19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19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7282213"/>
              </p:ext>
            </p:extLst>
          </p:nvPr>
        </p:nvGraphicFramePr>
        <p:xfrm>
          <a:off x="955342" y="1223461"/>
          <a:ext cx="10381442" cy="4998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201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6127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775676">
                <a:tc>
                  <a:txBody>
                    <a:bodyPr/>
                    <a:lstStyle/>
                    <a:p>
                      <a:pPr algn="just"/>
                      <a:r>
                        <a:rPr lang="ru-RU" sz="18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ВОПРОСЫ</a:t>
                      </a:r>
                    </a:p>
                    <a:p>
                      <a:pPr algn="just"/>
                      <a:r>
                        <a:rPr lang="ru-RU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 </a:t>
                      </a: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Региональные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программы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перспективного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развития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системы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образования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как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механизм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реализации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Стратегии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развития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образования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РФ в </a:t>
                      </a:r>
                      <a:r>
                        <a:rPr lang="ru-RU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Санкт-Петербурге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6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buNone/>
                      </a:pPr>
                      <a:r>
                        <a:rPr lang="ru-RU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Педагогические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кадры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– </a:t>
                      </a: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основа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инновационного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развития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образования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Перспективы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профессионального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роста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: </a:t>
                      </a: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повышение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престижа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профессии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«</a:t>
                      </a: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Учитель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».</a:t>
                      </a:r>
                      <a:endParaRPr lang="ru-RU" sz="16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indent="0" algn="just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 Знакомство с </a:t>
                      </a: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основными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изменениями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законодательства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: </a:t>
                      </a: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дополнительное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образование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педагогов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нормирование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рабочего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времени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педагогов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и </a:t>
                      </a: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др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6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indent="0" algn="just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 Дебюрократизация </a:t>
                      </a: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процессов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: </a:t>
                      </a: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излишнее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межведомственное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взаимодействие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сокращение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внутренней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отчетности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оптимизация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алгоритмов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ответов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на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запросы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информационных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систем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в </a:t>
                      </a: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том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числе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использование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безопасных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электронных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образовательных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ресурсов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и </a:t>
                      </a: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сервисов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6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buNone/>
                      </a:pPr>
                      <a:r>
                        <a:rPr lang="ru-RU" sz="1600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5. Анализ летней оздоровительной работы.</a:t>
                      </a:r>
                    </a:p>
                    <a:p>
                      <a:pPr algn="just">
                        <a:buNone/>
                      </a:pPr>
                      <a:endParaRPr lang="ru-RU" sz="16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buNone/>
                      </a:pP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6. </a:t>
                      </a: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Согласование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новых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и </a:t>
                      </a: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обновленных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локальных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актов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касающихся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организации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образовательной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деятельности</a:t>
                      </a:r>
                      <a:r>
                        <a:rPr lang="ru-RU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в ОУ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6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buNone/>
                      </a:pPr>
                      <a:r>
                        <a:rPr lang="ru-RU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Планирование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работы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на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2025/26 </a:t>
                      </a: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учебный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: </a:t>
                      </a: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постановка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целей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и </a:t>
                      </a: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задач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согласование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годового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плана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работы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6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buNone/>
                      </a:pP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Ответы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на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вопросы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(</a:t>
                      </a: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при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наличии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) в </a:t>
                      </a: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соответствии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с </a:t>
                      </a: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повесткой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заседания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, а </a:t>
                      </a: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также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информирование</a:t>
                      </a: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</a:t>
                      </a:r>
                      <a:endParaRPr lang="ru-RU" sz="16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ВЫСТУПАЮЩИЕ</a:t>
                      </a:r>
                    </a:p>
                    <a:p>
                      <a:r>
                        <a:rPr lang="ru-RU" sz="1600" b="1" kern="12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Бугаева Я.В.</a:t>
                      </a:r>
                    </a:p>
                    <a:p>
                      <a:endParaRPr lang="ru-RU" sz="1600" b="1" kern="12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1600" b="1" kern="12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Лопатина Л.Н.</a:t>
                      </a:r>
                    </a:p>
                    <a:p>
                      <a:endParaRPr lang="ru-RU" sz="1600" b="1" kern="12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1600" b="1" kern="12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1600" b="1" kern="12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Ризаева Ф.А., </a:t>
                      </a:r>
                    </a:p>
                    <a:p>
                      <a:r>
                        <a:rPr lang="ru-RU" sz="1600" b="1" kern="12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Бернат</a:t>
                      </a:r>
                      <a:r>
                        <a:rPr lang="ru-RU" sz="1600" b="1" kern="1200" baseline="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М.А.</a:t>
                      </a:r>
                      <a:endParaRPr lang="ru-RU" sz="1600" b="1" kern="12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1600" b="1" kern="12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1600" b="1" kern="12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Дьяконова А.С.</a:t>
                      </a:r>
                    </a:p>
                    <a:p>
                      <a:r>
                        <a:rPr lang="ru-RU" sz="1600" b="1" kern="12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Яремчук Т.С.</a:t>
                      </a:r>
                    </a:p>
                    <a:p>
                      <a:endParaRPr lang="ru-RU" sz="1600" b="1" kern="12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1600" b="1" kern="1200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Понкратова</a:t>
                      </a:r>
                      <a:r>
                        <a:rPr lang="ru-RU" sz="1600" b="1" kern="12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Г.Э.</a:t>
                      </a:r>
                    </a:p>
                    <a:p>
                      <a:r>
                        <a:rPr lang="ru-RU" sz="1600" b="1" kern="12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Чернова М.О.</a:t>
                      </a:r>
                    </a:p>
                    <a:p>
                      <a:endParaRPr lang="ru-RU" sz="1600" b="1" kern="12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1600" b="1" kern="12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Зуева Е.В.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87735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CC7EB1D2-E80E-7507-9A63-0002FE5A51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723332"/>
            <a:ext cx="9601196" cy="1187355"/>
          </a:xfrm>
        </p:spPr>
        <p:txBody>
          <a:bodyPr>
            <a:normAutofit fontScale="90000"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22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Региональные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программы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перспективного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развития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системы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образования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как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механизм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реализации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Стратегии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развития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образования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РФ в </a:t>
            </a:r>
            <a:r>
              <a:rPr kumimoji="0" lang="ru-RU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Санкт-Петербурге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kumimoji="0" lang="ru-RU" sz="1900" b="1" i="0" u="none" strike="noStrike" kern="120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dirty="0">
              <a:solidFill>
                <a:schemeClr val="accent4"/>
              </a:solidFill>
            </a:endParaRPr>
          </a:p>
        </p:txBody>
      </p:sp>
      <p:graphicFrame>
        <p:nvGraphicFramePr>
          <p:cNvPr id="2" name="Объект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303190"/>
              </p:ext>
            </p:extLst>
          </p:nvPr>
        </p:nvGraphicFramePr>
        <p:xfrm>
          <a:off x="1295400" y="1555845"/>
          <a:ext cx="9601200" cy="43126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00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00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12692">
                <a:tc>
                  <a:txBody>
                    <a:bodyPr/>
                    <a:lstStyle/>
                    <a:p>
                      <a:endParaRPr lang="ru-RU" sz="1800" b="1" i="0" u="none" strike="noStrike" kern="1200" baseline="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2400" b="0" i="0" u="none" strike="noStrike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Региональные программы –</a:t>
                      </a:r>
                    </a:p>
                    <a:p>
                      <a:r>
                        <a:rPr lang="ru-RU" sz="2400" b="0" i="0" u="none" strike="noStrike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механизм реализации Стратегии</a:t>
                      </a:r>
                    </a:p>
                    <a:p>
                      <a:r>
                        <a:rPr lang="ru-RU" sz="2400" b="0" i="0" u="none" strike="noStrike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развития образования страны, </a:t>
                      </a:r>
                    </a:p>
                    <a:p>
                      <a:r>
                        <a:rPr lang="ru-RU" sz="2400" b="0" i="0" u="none" strike="noStrike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а для детского сада – источник средств для создания единого</a:t>
                      </a:r>
                    </a:p>
                    <a:p>
                      <a:r>
                        <a:rPr lang="ru-RU" sz="2400" b="0" i="0" u="none" strike="noStrike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образовательного пространства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53163" y="1910687"/>
            <a:ext cx="4275644" cy="365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38373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F15551-15F5-2801-2AE5-0E9177C778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A85FAA48-673C-7D0D-64E9-B5ED337CE7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1" y="709685"/>
            <a:ext cx="10121281" cy="1050876"/>
          </a:xfrm>
        </p:spPr>
        <p:txBody>
          <a:bodyPr>
            <a:norm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Педагогические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кадры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 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основа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инновационного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развития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образования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b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Перспективы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профессионального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роста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повышение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престижа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профессии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Педагог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  <a:b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b="1" dirty="0">
              <a:solidFill>
                <a:schemeClr val="accent4"/>
              </a:solidFill>
            </a:endParaRPr>
          </a:p>
        </p:txBody>
      </p:sp>
      <p:graphicFrame>
        <p:nvGraphicFramePr>
          <p:cNvPr id="2" name="Объект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27342101"/>
              </p:ext>
            </p:extLst>
          </p:nvPr>
        </p:nvGraphicFramePr>
        <p:xfrm>
          <a:off x="1295400" y="1924333"/>
          <a:ext cx="9601199" cy="4206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783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228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067034">
                <a:tc>
                  <a:txBody>
                    <a:bodyPr/>
                    <a:lstStyle/>
                    <a:p>
                      <a:pPr algn="just"/>
                      <a:endParaRPr lang="ru-RU" sz="28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Педагогические кадры являются ключевым фактором инновационного развития образования. </a:t>
                      </a:r>
                    </a:p>
                    <a:p>
                      <a:pPr algn="just"/>
                      <a:r>
                        <a:rPr lang="ru-RU" sz="2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Профессиональный рост педагога влияет на качество образования и внедрений инноваций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6" name="Picture 8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837529" y="2156346"/>
            <a:ext cx="3875963" cy="365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96448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655599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chemeClr val="accent4"/>
                </a:solidFill>
              </a:rPr>
              <a:t>Современный воспитатель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401" y="2593074"/>
            <a:ext cx="9601196" cy="3548419"/>
          </a:xfrm>
        </p:spPr>
        <p:txBody>
          <a:bodyPr>
            <a:normAutofit fontScale="92500" lnSpcReduction="10000"/>
          </a:bodyPr>
          <a:lstStyle/>
          <a:p>
            <a:pPr algn="just">
              <a:spcBef>
                <a:spcPts val="450"/>
              </a:spcBef>
              <a:spcAft>
                <a:spcPts val="450"/>
              </a:spcAft>
            </a:pPr>
            <a:r>
              <a:rPr lang="ru-RU" sz="1800" b="1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Современный воспитатель – </a:t>
            </a:r>
            <a:r>
              <a:rPr lang="ru-RU" sz="1800" b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это человек</a:t>
            </a:r>
            <a:r>
              <a:rPr lang="ru-RU" sz="1800" b="1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</a:t>
            </a:r>
            <a:r>
              <a:rPr lang="ru-RU" sz="180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сочетающий в себе черты и психолога, и артиста, и друга, и наставника и т. д.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Bef>
                <a:spcPts val="450"/>
              </a:spcBef>
              <a:spcAft>
                <a:spcPts val="450"/>
              </a:spcAft>
            </a:pPr>
            <a:r>
              <a:rPr lang="ru-RU" sz="1800" b="1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Воспитатель</a:t>
            </a:r>
            <a:r>
              <a:rPr lang="ru-RU" sz="180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за целый день должен перевоплощаться несколько раз, и чем правдоподобнее он это сделает, тем ощутимее результат. Творческий потенциал </a:t>
            </a:r>
            <a:r>
              <a:rPr lang="ru-RU" sz="1800" b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воспитанника</a:t>
            </a:r>
            <a:r>
              <a:rPr lang="ru-RU" sz="180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зависит от творческого потенциала самого </a:t>
            </a:r>
            <a:r>
              <a:rPr lang="ru-RU" sz="1800" b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воспитателя</a:t>
            </a:r>
            <a:r>
              <a:rPr lang="ru-RU" sz="1800" b="1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</a:t>
            </a:r>
            <a:r>
              <a:rPr lang="ru-RU" sz="180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поэтому нужно уделять большое внимание развитию творческого воображения.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Bef>
                <a:spcPts val="450"/>
              </a:spcBef>
              <a:spcAft>
                <a:spcPts val="450"/>
              </a:spcAft>
            </a:pPr>
            <a:r>
              <a:rPr lang="ru-RU" sz="1800" b="1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Современный воспитатель</a:t>
            </a:r>
            <a:r>
              <a:rPr lang="ru-RU" sz="180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- использует в своей работе новейшие методические разработки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и, конечно, ведет здоровый образ жизни!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18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Воспитатель</a:t>
            </a:r>
            <a:r>
              <a:rPr lang="ru-RU" sz="180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призван быть авторитетом для детей и их родителей, совместно с семьей решать ответственные задачи воспитания. 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Воспитатель</a:t>
            </a:r>
            <a:r>
              <a:rPr lang="ru-RU" sz="180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— это патриот своей Страны, а Страна доверяет воспитателю самое главное -детей, в которых наше будущее!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42955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D69193-5794-FDCF-AB52-FECFD4F3C7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0C7536C8-6CBF-440F-A917-8E2A7D305B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1" y="982132"/>
            <a:ext cx="10121281" cy="1405961"/>
          </a:xfrm>
        </p:spPr>
        <p:txBody>
          <a:bodyPr>
            <a:norm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000" b="1" dirty="0"/>
          </a:p>
        </p:txBody>
      </p:sp>
      <p:graphicFrame>
        <p:nvGraphicFramePr>
          <p:cNvPr id="2" name="Объект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31302394"/>
              </p:ext>
            </p:extLst>
          </p:nvPr>
        </p:nvGraphicFramePr>
        <p:xfrm>
          <a:off x="1295400" y="1801813"/>
          <a:ext cx="9601200" cy="4206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00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00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2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Новый порядок перевода воспитанников</a:t>
                      </a:r>
                    </a:p>
                    <a:p>
                      <a:r>
                        <a:rPr lang="ru-RU" sz="2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Суть: установили случаи и правила перевода дошкольника из одного образовательного учреждения в другое</a:t>
                      </a:r>
                    </a:p>
                    <a:p>
                      <a:r>
                        <a:rPr lang="ru-RU" sz="2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Приказ </a:t>
                      </a:r>
                      <a:r>
                        <a:rPr lang="ru-RU" sz="28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Минпросвещения</a:t>
                      </a:r>
                      <a:r>
                        <a:rPr lang="ru-RU" sz="2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от 09.12.2024 № 862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4917A1BF-FEB8-4F96-FCDA-2BC3BC487677}"/>
              </a:ext>
            </a:extLst>
          </p:cNvPr>
          <p:cNvSpPr txBox="1"/>
          <p:nvPr/>
        </p:nvSpPr>
        <p:spPr>
          <a:xfrm>
            <a:off x="949912" y="982132"/>
            <a:ext cx="1046677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Знакомство с </a:t>
            </a:r>
            <a:r>
              <a:rPr lang="en-US" sz="2000" b="1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основными</a:t>
            </a:r>
            <a:r>
              <a:rPr lang="en-US" sz="2000" b="1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изменениями</a:t>
            </a:r>
            <a:r>
              <a:rPr lang="en-US" sz="2000" b="1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законодательства</a:t>
            </a:r>
            <a:r>
              <a:rPr lang="en-US" sz="2000" b="1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 </a:t>
            </a:r>
            <a:endParaRPr lang="ru-RU" sz="2000" b="1" dirty="0">
              <a:solidFill>
                <a:schemeClr val="accent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000" b="1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дополнительное</a:t>
            </a:r>
            <a:r>
              <a:rPr lang="en-US" sz="2000" b="1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образование</a:t>
            </a:r>
            <a:r>
              <a:rPr lang="en-US" sz="2000" b="1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педагогов</a:t>
            </a:r>
            <a:r>
              <a:rPr lang="en-US" sz="2000" b="1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b="1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нормирование</a:t>
            </a:r>
            <a:r>
              <a:rPr lang="en-US" sz="2000" b="1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рабочего</a:t>
            </a:r>
            <a:r>
              <a:rPr lang="en-US" sz="2000" b="1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времени</a:t>
            </a:r>
            <a:r>
              <a:rPr lang="en-US" sz="2000" b="1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педагогов</a:t>
            </a:r>
            <a:r>
              <a:rPr lang="en-US" sz="2000" b="1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sz="2000" b="1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др</a:t>
            </a:r>
            <a:r>
              <a:rPr lang="en-US" sz="2000" b="1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b="1" dirty="0">
              <a:solidFill>
                <a:schemeClr val="accent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974005" y="1928139"/>
            <a:ext cx="2961565" cy="4026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486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D69193-5794-FDCF-AB52-FECFD4F3C7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0C7536C8-6CBF-440F-A917-8E2A7D305B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1" y="982132"/>
            <a:ext cx="10121281" cy="1405961"/>
          </a:xfrm>
        </p:spPr>
        <p:txBody>
          <a:bodyPr>
            <a:norm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000" b="1" dirty="0"/>
          </a:p>
        </p:txBody>
      </p:sp>
      <p:graphicFrame>
        <p:nvGraphicFramePr>
          <p:cNvPr id="2" name="Объект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48933150"/>
              </p:ext>
            </p:extLst>
          </p:nvPr>
        </p:nvGraphicFramePr>
        <p:xfrm>
          <a:off x="1295400" y="1801813"/>
          <a:ext cx="9601200" cy="4358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00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00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680">
                <a:tc>
                  <a:txBody>
                    <a:bodyPr/>
                    <a:lstStyle/>
                    <a:p>
                      <a:r>
                        <a:rPr lang="ru-RU" sz="2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Новый  перечень оборудования для реализации</a:t>
                      </a:r>
                    </a:p>
                    <a:p>
                      <a:r>
                        <a:rPr lang="ru-RU" sz="2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ОП ДО</a:t>
                      </a:r>
                    </a:p>
                    <a:p>
                      <a:r>
                        <a:rPr lang="ru-RU" sz="2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Суть: определи перечень средств обучения и воспитания. Он состоит из четырех блоков</a:t>
                      </a:r>
                    </a:p>
                    <a:p>
                      <a:r>
                        <a:rPr lang="ru-RU" sz="2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Приказ </a:t>
                      </a:r>
                      <a:r>
                        <a:rPr lang="ru-RU" sz="28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Минпросвещения</a:t>
                      </a:r>
                      <a:r>
                        <a:rPr lang="ru-RU" sz="2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от 25.12.2024 № 1057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4917A1BF-FEB8-4F96-FCDA-2BC3BC487677}"/>
              </a:ext>
            </a:extLst>
          </p:cNvPr>
          <p:cNvSpPr txBox="1"/>
          <p:nvPr/>
        </p:nvSpPr>
        <p:spPr>
          <a:xfrm>
            <a:off x="949912" y="982132"/>
            <a:ext cx="1046677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Знакомство с </a:t>
            </a:r>
            <a:r>
              <a:rPr lang="en-US" sz="2000" b="1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основными</a:t>
            </a:r>
            <a:r>
              <a:rPr lang="en-US" sz="2000" b="1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изменениями</a:t>
            </a:r>
            <a:r>
              <a:rPr lang="en-US" sz="2000" b="1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законодательства</a:t>
            </a:r>
            <a:r>
              <a:rPr lang="en-US" sz="2000" b="1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 </a:t>
            </a:r>
            <a:endParaRPr lang="ru-RU" sz="2000" b="1" dirty="0">
              <a:solidFill>
                <a:schemeClr val="accent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000" b="1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дополнительное</a:t>
            </a:r>
            <a:r>
              <a:rPr lang="en-US" sz="2000" b="1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образование</a:t>
            </a:r>
            <a:r>
              <a:rPr lang="en-US" sz="2000" b="1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педагогов</a:t>
            </a:r>
            <a:r>
              <a:rPr lang="en-US" sz="2000" b="1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b="1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нормирование</a:t>
            </a:r>
            <a:r>
              <a:rPr lang="en-US" sz="2000" b="1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рабочего</a:t>
            </a:r>
            <a:r>
              <a:rPr lang="en-US" sz="2000" b="1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времени</a:t>
            </a:r>
            <a:r>
              <a:rPr lang="en-US" sz="2000" b="1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педагогов</a:t>
            </a:r>
            <a:r>
              <a:rPr lang="en-US" sz="2000" b="1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sz="2000" b="1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др</a:t>
            </a:r>
            <a:r>
              <a:rPr lang="en-US" sz="2000" b="1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b="1" dirty="0">
              <a:solidFill>
                <a:schemeClr val="accent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14948" y="1937908"/>
            <a:ext cx="2702257" cy="4098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27629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D69193-5794-FDCF-AB52-FECFD4F3C7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0C7536C8-6CBF-440F-A917-8E2A7D305B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1" y="982132"/>
            <a:ext cx="10121281" cy="1405961"/>
          </a:xfrm>
        </p:spPr>
        <p:txBody>
          <a:bodyPr>
            <a:norm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000" b="1" dirty="0"/>
          </a:p>
        </p:txBody>
      </p:sp>
      <p:graphicFrame>
        <p:nvGraphicFramePr>
          <p:cNvPr id="2" name="Объект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86194940"/>
              </p:ext>
            </p:extLst>
          </p:nvPr>
        </p:nvGraphicFramePr>
        <p:xfrm>
          <a:off x="1295400" y="1801813"/>
          <a:ext cx="9601200" cy="4358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00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00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680">
                <a:tc>
                  <a:txBody>
                    <a:bodyPr/>
                    <a:lstStyle/>
                    <a:p>
                      <a:r>
                        <a:rPr lang="ru-RU" sz="2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Обновлённые гигиенические нормативы</a:t>
                      </a:r>
                    </a:p>
                    <a:p>
                      <a:endParaRPr lang="ru-RU" sz="28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2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Суть: урегулировали время работы воспитанников с ЭСО</a:t>
                      </a:r>
                    </a:p>
                    <a:p>
                      <a:r>
                        <a:rPr lang="ru-RU" sz="2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Постановление Главного государственного санврача от 17.03.2025 № 2</a:t>
                      </a:r>
                    </a:p>
                    <a:p>
                      <a:endParaRPr lang="ru-RU" sz="28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4917A1BF-FEB8-4F96-FCDA-2BC3BC487677}"/>
              </a:ext>
            </a:extLst>
          </p:cNvPr>
          <p:cNvSpPr txBox="1"/>
          <p:nvPr/>
        </p:nvSpPr>
        <p:spPr>
          <a:xfrm>
            <a:off x="949912" y="982132"/>
            <a:ext cx="1046677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Знакомство с </a:t>
            </a:r>
            <a:r>
              <a:rPr lang="en-US" sz="2000" b="1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основными</a:t>
            </a:r>
            <a:r>
              <a:rPr lang="en-US" sz="2000" b="1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изменениями</a:t>
            </a:r>
            <a:r>
              <a:rPr lang="en-US" sz="2000" b="1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законодательства</a:t>
            </a:r>
            <a:r>
              <a:rPr lang="en-US" sz="2000" b="1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 </a:t>
            </a:r>
            <a:endParaRPr lang="ru-RU" sz="2000" b="1" dirty="0">
              <a:solidFill>
                <a:schemeClr val="accent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000" b="1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дополнительное</a:t>
            </a:r>
            <a:r>
              <a:rPr lang="en-US" sz="2000" b="1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образование</a:t>
            </a:r>
            <a:r>
              <a:rPr lang="en-US" sz="2000" b="1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педагогов</a:t>
            </a:r>
            <a:r>
              <a:rPr lang="en-US" sz="2000" b="1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b="1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нормирование</a:t>
            </a:r>
            <a:r>
              <a:rPr lang="en-US" sz="2000" b="1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рабочего</a:t>
            </a:r>
            <a:r>
              <a:rPr lang="en-US" sz="2000" b="1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времени</a:t>
            </a:r>
            <a:r>
              <a:rPr lang="en-US" sz="2000" b="1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педагогов</a:t>
            </a:r>
            <a:r>
              <a:rPr lang="en-US" sz="2000" b="1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sz="2000" b="1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др</a:t>
            </a:r>
            <a:r>
              <a:rPr lang="en-US" sz="2000" b="1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b="1" dirty="0">
              <a:solidFill>
                <a:schemeClr val="accent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05516" y="1973468"/>
            <a:ext cx="3275463" cy="4076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28857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D69193-5794-FDCF-AB52-FECFD4F3C7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0C7536C8-6CBF-440F-A917-8E2A7D305B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1" y="982132"/>
            <a:ext cx="10121281" cy="1405961"/>
          </a:xfrm>
        </p:spPr>
        <p:txBody>
          <a:bodyPr>
            <a:norm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000" b="1" dirty="0"/>
          </a:p>
        </p:txBody>
      </p:sp>
      <p:graphicFrame>
        <p:nvGraphicFramePr>
          <p:cNvPr id="2" name="Объект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3596451"/>
              </p:ext>
            </p:extLst>
          </p:nvPr>
        </p:nvGraphicFramePr>
        <p:xfrm>
          <a:off x="1295400" y="1801813"/>
          <a:ext cx="9601200" cy="4339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00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00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680">
                <a:tc>
                  <a:txBody>
                    <a:bodyPr/>
                    <a:lstStyle/>
                    <a:p>
                      <a:r>
                        <a:rPr lang="ru-RU" sz="2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Дополнительное профессиональное образование педагогов</a:t>
                      </a:r>
                    </a:p>
                    <a:p>
                      <a:r>
                        <a:rPr lang="ru-RU" sz="2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Суть: установили, что педагоги, которые реализуют дошкольную программу, могут получать ДПО только в пяти типах организаций</a:t>
                      </a:r>
                    </a:p>
                    <a:p>
                      <a:r>
                        <a:rPr lang="ru-RU" sz="2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Федеральный закон от 21.04.2025 № 86 ФЗ</a:t>
                      </a:r>
                    </a:p>
                    <a:p>
                      <a:endParaRPr lang="ru-RU" sz="28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4917A1BF-FEB8-4F96-FCDA-2BC3BC487677}"/>
              </a:ext>
            </a:extLst>
          </p:cNvPr>
          <p:cNvSpPr txBox="1"/>
          <p:nvPr/>
        </p:nvSpPr>
        <p:spPr>
          <a:xfrm>
            <a:off x="949912" y="982132"/>
            <a:ext cx="1046677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Знакомство с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основными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изменениями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законодательства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 </a:t>
            </a:r>
            <a:endParaRPr lang="ru-RU" sz="20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дополнительное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образование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педагогов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нормирование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рабочего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времени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педагогов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др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23881" y="1883392"/>
            <a:ext cx="3180523" cy="4139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44696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D69193-5794-FDCF-AB52-FECFD4F3C7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0C7536C8-6CBF-440F-A917-8E2A7D305B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1" y="982132"/>
            <a:ext cx="10121281" cy="1405961"/>
          </a:xfrm>
        </p:spPr>
        <p:txBody>
          <a:bodyPr>
            <a:norm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000" b="1" dirty="0"/>
          </a:p>
        </p:txBody>
      </p:sp>
      <p:graphicFrame>
        <p:nvGraphicFramePr>
          <p:cNvPr id="2" name="Объект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21706193"/>
              </p:ext>
            </p:extLst>
          </p:nvPr>
        </p:nvGraphicFramePr>
        <p:xfrm>
          <a:off x="1295400" y="1801813"/>
          <a:ext cx="9601200" cy="4358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00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00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680">
                <a:tc>
                  <a:txBody>
                    <a:bodyPr/>
                    <a:lstStyle/>
                    <a:p>
                      <a:r>
                        <a:rPr lang="ru-RU" sz="2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Рабочее время педагогов</a:t>
                      </a:r>
                    </a:p>
                    <a:p>
                      <a:r>
                        <a:rPr lang="ru-RU" sz="2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Суть: определили нормы рабочего времени педагогов. Разграничили обязанности, которые они выполняют в рамках своей должности и дополнительной работы</a:t>
                      </a:r>
                    </a:p>
                    <a:p>
                      <a:r>
                        <a:rPr lang="ru-RU" sz="2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Приказы </a:t>
                      </a:r>
                      <a:r>
                        <a:rPr lang="ru-RU" sz="28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Минпросвещения</a:t>
                      </a:r>
                      <a:r>
                        <a:rPr lang="ru-RU" sz="2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от 04.04.25 № 268, 269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4917A1BF-FEB8-4F96-FCDA-2BC3BC487677}"/>
              </a:ext>
            </a:extLst>
          </p:cNvPr>
          <p:cNvSpPr txBox="1"/>
          <p:nvPr/>
        </p:nvSpPr>
        <p:spPr>
          <a:xfrm>
            <a:off x="949912" y="982132"/>
            <a:ext cx="1046677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Знакомство с </a:t>
            </a:r>
            <a:r>
              <a:rPr lang="en-US" sz="2000" b="1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основными</a:t>
            </a:r>
            <a:r>
              <a:rPr lang="en-US" sz="2000" b="1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изменениями</a:t>
            </a:r>
            <a:r>
              <a:rPr lang="en-US" sz="2000" b="1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законодательства</a:t>
            </a:r>
            <a:r>
              <a:rPr lang="en-US" sz="2000" b="1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 </a:t>
            </a:r>
            <a:endParaRPr lang="ru-RU" sz="2000" b="1" dirty="0">
              <a:solidFill>
                <a:schemeClr val="accent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000" b="1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дополнительное</a:t>
            </a:r>
            <a:r>
              <a:rPr lang="en-US" sz="2000" b="1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образование</a:t>
            </a:r>
            <a:r>
              <a:rPr lang="en-US" sz="2000" b="1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педагогов</a:t>
            </a:r>
            <a:r>
              <a:rPr lang="en-US" sz="2000" b="1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b="1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нормирование</a:t>
            </a:r>
            <a:r>
              <a:rPr lang="en-US" sz="2000" b="1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рабочего</a:t>
            </a:r>
            <a:r>
              <a:rPr lang="en-US" sz="2000" b="1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времени</a:t>
            </a:r>
            <a:r>
              <a:rPr lang="en-US" sz="2000" b="1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педагогов</a:t>
            </a:r>
            <a:r>
              <a:rPr lang="en-US" sz="2000" b="1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sz="2000" b="1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др</a:t>
            </a:r>
            <a:r>
              <a:rPr lang="en-US" sz="2000" b="1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b="1" dirty="0">
              <a:solidFill>
                <a:schemeClr val="accent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56041" y="2047164"/>
            <a:ext cx="4324446" cy="3950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79079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73E1CA-271B-8E19-CF15-F5D0CDAF64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661040B4-86C3-B1AB-5028-16B3946FA2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1" y="982132"/>
            <a:ext cx="10121281" cy="1405961"/>
          </a:xfrm>
        </p:spPr>
        <p:txBody>
          <a:bodyPr>
            <a:norm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000" b="1" dirty="0"/>
          </a:p>
        </p:txBody>
      </p:sp>
      <p:graphicFrame>
        <p:nvGraphicFramePr>
          <p:cNvPr id="2" name="Объект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77413749"/>
              </p:ext>
            </p:extLst>
          </p:nvPr>
        </p:nvGraphicFramePr>
        <p:xfrm>
          <a:off x="1295400" y="1971674"/>
          <a:ext cx="9601200" cy="399239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00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00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92397">
                <a:tc>
                  <a:txBody>
                    <a:bodyPr/>
                    <a:lstStyle/>
                    <a:p>
                      <a:endParaRPr lang="ru-RU" sz="32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32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Цель </a:t>
                      </a:r>
                      <a:r>
                        <a:rPr lang="ru-RU" sz="32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дебюрократизации</a:t>
                      </a:r>
                      <a:r>
                        <a:rPr lang="ru-RU" sz="32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– сократить количество формальностей, ускорить выполнение задач и повысить эффективность работы</a:t>
                      </a:r>
                    </a:p>
                    <a:p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E7E3D76D-252F-6A07-BDA6-073C551B1C87}"/>
              </a:ext>
            </a:extLst>
          </p:cNvPr>
          <p:cNvSpPr txBox="1"/>
          <p:nvPr/>
        </p:nvSpPr>
        <p:spPr>
          <a:xfrm>
            <a:off x="1029810" y="710273"/>
            <a:ext cx="10386872" cy="12618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Дебюрократизация </a:t>
            </a:r>
            <a:r>
              <a:rPr kumimoji="0" lang="en-US" sz="19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процессов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kumimoji="0" lang="en-US" sz="19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излишнее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9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межведомственное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9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взаимодействие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kumimoji="0" lang="ru-RU" sz="1900" b="1" i="0" u="none" strike="noStrike" kern="1200" cap="none" spc="0" normalizeH="0" baseline="0" noProof="0" dirty="0">
              <a:ln>
                <a:noFill/>
              </a:ln>
              <a:solidFill>
                <a:schemeClr val="accent4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сокращение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9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внутренней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9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отчетности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sz="19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оптимизация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9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алгоритмов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9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ответов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9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9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запросы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kumimoji="0" lang="ru-RU" sz="1900" b="1" i="0" u="none" strike="noStrike" kern="1200" cap="none" spc="0" normalizeH="0" baseline="0" noProof="0" dirty="0">
              <a:ln>
                <a:noFill/>
              </a:ln>
              <a:solidFill>
                <a:schemeClr val="accent4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развитие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9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информационных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9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систем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kumimoji="0" lang="ru-RU" sz="1900" b="1" i="0" u="none" strike="noStrike" kern="1200" cap="none" spc="0" normalizeH="0" baseline="0" noProof="0" dirty="0">
              <a:ln>
                <a:noFill/>
              </a:ln>
              <a:solidFill>
                <a:schemeClr val="accent4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kumimoji="0" lang="en-US" sz="19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том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9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числе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9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использование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9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безопасных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9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электронных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9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образовательных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9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ресурсов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kumimoji="0" lang="en-US" sz="19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сервисов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ru-RU" sz="1900" b="1" i="0" u="none" strike="noStrike" kern="1200" cap="none" spc="0" normalizeH="0" baseline="0" noProof="0" dirty="0">
              <a:ln>
                <a:noFill/>
              </a:ln>
              <a:solidFill>
                <a:schemeClr val="accent4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56041" y="2160768"/>
            <a:ext cx="4424281" cy="3664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24415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07F7593-8F0C-A20E-4D80-5E3F09489757}"/>
              </a:ext>
            </a:extLst>
          </p:cNvPr>
          <p:cNvSpPr txBox="1"/>
          <p:nvPr/>
        </p:nvSpPr>
        <p:spPr>
          <a:xfrm>
            <a:off x="1424865" y="743981"/>
            <a:ext cx="9956307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Перечень документов, указанный в приказе N 779, для воспитателей: </a:t>
            </a:r>
          </a:p>
          <a:p>
            <a:r>
              <a:rPr lang="ru-RU" dirty="0"/>
              <a:t>1. календарно-тематический план</a:t>
            </a:r>
          </a:p>
          <a:p>
            <a:r>
              <a:rPr lang="ru-RU" dirty="0"/>
              <a:t>2. журнал посещаемости детей.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15B1733-FAE0-9C07-1640-F6F6274AE94F}"/>
              </a:ext>
            </a:extLst>
          </p:cNvPr>
          <p:cNvSpPr txBox="1"/>
          <p:nvPr/>
        </p:nvSpPr>
        <p:spPr>
          <a:xfrm>
            <a:off x="1424865" y="1691937"/>
            <a:ext cx="995630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dirty="0"/>
              <a:t>Инструктор по физической культуре, музыкальный руководитель, педагог-психолог, </a:t>
            </a:r>
          </a:p>
          <a:p>
            <a:pPr algn="just"/>
            <a:r>
              <a:rPr lang="ru-RU" u="sng" dirty="0"/>
              <a:t>не подпадают под действие Приказа N 779.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AD3CC94-8087-1E14-00BF-59D27752B40F}"/>
              </a:ext>
            </a:extLst>
          </p:cNvPr>
          <p:cNvSpPr txBox="1"/>
          <p:nvPr/>
        </p:nvSpPr>
        <p:spPr>
          <a:xfrm>
            <a:off x="1424864" y="2338268"/>
            <a:ext cx="9956307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dirty="0"/>
              <a:t>Частью 8 статьи 28 Федерального закона N 273-ФЗ за образовательной организацией </a:t>
            </a:r>
            <a:r>
              <a:rPr lang="ru-RU" u="sng" dirty="0"/>
              <a:t>закреплено</a:t>
            </a:r>
          </a:p>
          <a:p>
            <a:pPr algn="just"/>
            <a:r>
              <a:rPr lang="ru-RU" u="sng" dirty="0"/>
              <a:t>право применять в своей деятельности электронный документооборот,</a:t>
            </a:r>
            <a:r>
              <a:rPr lang="ru-RU" dirty="0"/>
              <a:t> который предусматривает создание, подписание, использование и хранение документов, связанных с деятельностью образовательной организации, </a:t>
            </a:r>
            <a:r>
              <a:rPr lang="ru-RU" u="sng" dirty="0"/>
              <a:t>в электронном виде без дублирования на бумажном носителе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4E348AF-7500-CA5C-DD17-6C244EE5C3B3}"/>
              </a:ext>
            </a:extLst>
          </p:cNvPr>
          <p:cNvSpPr txBox="1"/>
          <p:nvPr/>
        </p:nvSpPr>
        <p:spPr>
          <a:xfrm>
            <a:off x="1487009" y="3563223"/>
            <a:ext cx="989416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dirty="0"/>
              <a:t>Рабочие программы не входят в образовательные программы организаций, осуществляющих</a:t>
            </a:r>
          </a:p>
          <a:p>
            <a:pPr algn="just"/>
            <a:r>
              <a:rPr lang="ru-RU" dirty="0"/>
              <a:t>образовательную деятельность по образовательным программам дошкольного образования.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4C463DB-9D4D-51CD-10C5-5A0F425BCA63}"/>
              </a:ext>
            </a:extLst>
          </p:cNvPr>
          <p:cNvSpPr txBox="1"/>
          <p:nvPr/>
        </p:nvSpPr>
        <p:spPr>
          <a:xfrm>
            <a:off x="1487008" y="4242733"/>
            <a:ext cx="989416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dirty="0"/>
              <a:t>Ведение протоколов родительских собраний </a:t>
            </a:r>
            <a:r>
              <a:rPr lang="ru-RU" u="sng" dirty="0"/>
              <a:t>не является обязательным</a:t>
            </a:r>
            <a:r>
              <a:rPr lang="ru-RU" dirty="0"/>
              <a:t>, так как протоколы не входят в перечень документации, обозначенной Приказом N 779. Вместе с тем, коллегиальные решения, принятые на собраниях, </a:t>
            </a:r>
            <a:r>
              <a:rPr lang="ru-RU" u="sng" dirty="0"/>
              <a:t>целесообразно подтверждать протоколами</a:t>
            </a:r>
            <a:r>
              <a:rPr lang="ru-RU" dirty="0"/>
              <a:t>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D33EF84-E029-08A8-D180-4D00E7CCCF9E}"/>
              </a:ext>
            </a:extLst>
          </p:cNvPr>
          <p:cNvSpPr txBox="1"/>
          <p:nvPr/>
        </p:nvSpPr>
        <p:spPr>
          <a:xfrm>
            <a:off x="1487008" y="5166063"/>
            <a:ext cx="9956307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dirty="0"/>
              <a:t>В случае, если в ОО принимается решение, что обязанность заполнения документации, связанной с</a:t>
            </a:r>
          </a:p>
          <a:p>
            <a:pPr algn="just"/>
            <a:r>
              <a:rPr lang="ru-RU" dirty="0"/>
              <a:t>контролем санитарно-гигиенических условий, возлагается на педагогических работников, то условия выполнения такого дополнительного вида работы предусматриваются трудовым договором.</a:t>
            </a:r>
          </a:p>
        </p:txBody>
      </p:sp>
    </p:spTree>
    <p:extLst>
      <p:ext uri="{BB962C8B-B14F-4D97-AF65-F5344CB8AC3E}">
        <p14:creationId xmlns:p14="http://schemas.microsoft.com/office/powerpoint/2010/main" val="35937179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07F7593-8F0C-A20E-4D80-5E3F09489757}"/>
              </a:ext>
            </a:extLst>
          </p:cNvPr>
          <p:cNvSpPr txBox="1"/>
          <p:nvPr/>
        </p:nvSpPr>
        <p:spPr>
          <a:xfrm>
            <a:off x="1424865" y="743981"/>
            <a:ext cx="995630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 dirty="0">
                <a:solidFill>
                  <a:schemeClr val="accent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Перечень документов,  для воспитателей в ГБДОУ детском саду 62: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1424864" y="1398180"/>
            <a:ext cx="9956307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Aft>
                <a:spcPts val="0"/>
              </a:spcAft>
            </a:pPr>
            <a:r>
              <a:rPr lang="ru-RU" sz="2400" u="sng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Два обязательных документа:</a:t>
            </a:r>
          </a:p>
          <a:p>
            <a:pPr marL="342900" lvl="0" indent="-342900" algn="just">
              <a:spcAft>
                <a:spcPts val="0"/>
              </a:spcAft>
              <a:buFont typeface="Times New Roman" panose="02020603050405020304" pitchFamily="18" charset="0"/>
              <a:buChar char="•"/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журнал посещаемости;</a:t>
            </a:r>
          </a:p>
          <a:p>
            <a:pPr marL="342900" lvl="0" indent="-342900" algn="just">
              <a:spcAft>
                <a:spcPts val="0"/>
              </a:spcAft>
              <a:buFont typeface="Times New Roman" panose="02020603050405020304" pitchFamily="18" charset="0"/>
              <a:buChar char="•"/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календарно-тематический план, отражающий, в том числе, работу с родителями (законными представителями)</a:t>
            </a:r>
          </a:p>
          <a:p>
            <a:pPr lvl="0" algn="just">
              <a:spcAft>
                <a:spcPts val="0"/>
              </a:spcAft>
            </a:pPr>
            <a:r>
              <a:rPr lang="ru-RU" sz="2400" u="sng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Документы по решению Педсовета:</a:t>
            </a:r>
          </a:p>
          <a:p>
            <a:pPr marL="342900" lvl="0" indent="-342900" algn="just">
              <a:spcAft>
                <a:spcPts val="0"/>
              </a:spcAft>
              <a:buFont typeface="Times New Roman" panose="02020603050405020304" pitchFamily="18" charset="0"/>
              <a:buChar char="•"/>
            </a:pP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мониторинг?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???</a:t>
            </a:r>
          </a:p>
          <a:p>
            <a:pPr marL="342900" lvl="0" indent="-342900" algn="just">
              <a:spcAft>
                <a:spcPts val="0"/>
              </a:spcAft>
              <a:buFont typeface="Times New Roman" panose="02020603050405020304" pitchFamily="18" charset="0"/>
              <a:buChar char="•"/>
            </a:pP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журнал учета проведения бесед по формированию безопасного поведения у воспитанников.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Times New Roman" panose="02020603050405020304" pitchFamily="18" charset="0"/>
              <a:buChar char="•"/>
            </a:pP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журнал регистрации и контроля работы бактерицидной установки.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Times New Roman" panose="02020603050405020304" pitchFamily="18" charset="0"/>
              <a:buChar char="•"/>
            </a:pP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лист учета приема детей и передачи их родителям (законным представителям)</a:t>
            </a:r>
          </a:p>
          <a:p>
            <a:pPr marL="342900" lvl="0" indent="-342900" algn="just">
              <a:spcAft>
                <a:spcPts val="0"/>
              </a:spcAft>
              <a:buFont typeface="Times New Roman" panose="02020603050405020304" pitchFamily="18" charset="0"/>
              <a:buChar char="•"/>
            </a:pPr>
            <a:r>
              <a:rPr lang="ru-RU" sz="24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Протоколы родительских собраний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92732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8DA5F3A-77DE-6ACC-2E5B-B02F3B79D1C7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-1" y="982663"/>
            <a:ext cx="11382233" cy="1133475"/>
          </a:xfrm>
        </p:spPr>
        <p:txBody>
          <a:bodyPr>
            <a:normAutofit fontScale="90000"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lang="en-US" sz="2200" b="1" dirty="0" err="1">
                <a:solidFill>
                  <a:schemeClr val="accent4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Согласование</a:t>
            </a:r>
            <a:r>
              <a:rPr lang="en-US" sz="2200" b="1" dirty="0">
                <a:solidFill>
                  <a:schemeClr val="accent4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chemeClr val="accent4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новых</a:t>
            </a:r>
            <a:r>
              <a:rPr lang="en-US" sz="2200" b="1" dirty="0">
                <a:solidFill>
                  <a:schemeClr val="accent4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и </a:t>
            </a:r>
            <a:r>
              <a:rPr lang="en-US" sz="2200" b="1" dirty="0" err="1">
                <a:solidFill>
                  <a:schemeClr val="accent4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обновленных</a:t>
            </a:r>
            <a:r>
              <a:rPr lang="en-US" sz="2200" b="1" dirty="0">
                <a:solidFill>
                  <a:schemeClr val="accent4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chemeClr val="accent4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локальных</a:t>
            </a:r>
            <a:r>
              <a:rPr lang="en-US" sz="2200" b="1" dirty="0">
                <a:solidFill>
                  <a:schemeClr val="accent4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chemeClr val="accent4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актов</a:t>
            </a:r>
            <a:r>
              <a:rPr lang="en-US" sz="2200" b="1" dirty="0">
                <a:solidFill>
                  <a:schemeClr val="accent4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br>
              <a:rPr lang="ru-RU" sz="2200" b="1" dirty="0">
                <a:solidFill>
                  <a:schemeClr val="accent4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en-US" sz="2200" b="1" dirty="0" err="1">
                <a:solidFill>
                  <a:schemeClr val="accent4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касающихся</a:t>
            </a:r>
            <a:r>
              <a:rPr lang="en-US" sz="2200" b="1" dirty="0">
                <a:solidFill>
                  <a:schemeClr val="accent4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chemeClr val="accent4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организации</a:t>
            </a:r>
            <a:r>
              <a:rPr lang="en-US" sz="2200" b="1" dirty="0">
                <a:solidFill>
                  <a:schemeClr val="accent4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chemeClr val="accent4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образовательной</a:t>
            </a:r>
            <a:r>
              <a:rPr lang="en-US" sz="2200" b="1" dirty="0">
                <a:solidFill>
                  <a:schemeClr val="accent4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chemeClr val="accent4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деятельности</a:t>
            </a:r>
            <a:r>
              <a:rPr lang="ru-RU" sz="2200" b="1" dirty="0">
                <a:solidFill>
                  <a:schemeClr val="accent4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в ОУ</a:t>
            </a:r>
            <a:r>
              <a:rPr lang="en-US" sz="2200" b="1" dirty="0">
                <a:solidFill>
                  <a:schemeClr val="accent4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</a:t>
            </a:r>
            <a:br>
              <a:rPr lang="ru-RU" sz="2200" b="1" dirty="0">
                <a:solidFill>
                  <a:schemeClr val="accent4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br>
              <a:rPr lang="ru-RU" sz="2200" b="1" dirty="0">
                <a:solidFill>
                  <a:schemeClr val="accent4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endParaRPr lang="ru-RU" sz="27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970661" y="1976273"/>
            <a:ext cx="782471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914400"/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defTabSz="914400"/>
            <a:endParaRPr lang="ru-RU" sz="12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159099" y="1582341"/>
            <a:ext cx="10109915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28600" defTabSz="914400" eaLnBrk="0" fontAlgn="base" hangingPunct="0">
              <a:spcBef>
                <a:spcPct val="0"/>
              </a:spcBef>
              <a:spcAft>
                <a:spcPct val="0"/>
              </a:spcAft>
              <a:tabLst>
                <a:tab pos="249238" algn="l"/>
              </a:tabLst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lvl="0" indent="228600" defTabSz="914400" eaLnBrk="0" fontAlgn="base" hangingPunct="0">
              <a:spcBef>
                <a:spcPct val="0"/>
              </a:spcBef>
              <a:spcAft>
                <a:spcPct val="0"/>
              </a:spcAft>
              <a:tabLst>
                <a:tab pos="249238" algn="l"/>
              </a:tabLst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годовой план на 2025-2026 учебный год.</a:t>
            </a:r>
          </a:p>
          <a:p>
            <a:pPr lvl="0" indent="228600" defTabSz="914400" eaLnBrk="0" fontAlgn="base" hangingPunct="0">
              <a:spcBef>
                <a:spcPct val="0"/>
              </a:spcBef>
              <a:spcAft>
                <a:spcPct val="0"/>
              </a:spcAft>
              <a:tabLst>
                <a:tab pos="249238" algn="l"/>
              </a:tabLst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учебный план на 2025-2026 учебный год.</a:t>
            </a:r>
          </a:p>
          <a:p>
            <a:pPr lvl="0" indent="228600" defTabSz="914400" eaLnBrk="0" fontAlgn="base" hangingPunct="0">
              <a:spcBef>
                <a:spcPct val="0"/>
              </a:spcBef>
              <a:spcAft>
                <a:spcPct val="0"/>
              </a:spcAft>
              <a:tabLst>
                <a:tab pos="249238" algn="l"/>
              </a:tabLst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годовой календарный учебный график на 2025– 2026 учебный год.</a:t>
            </a:r>
          </a:p>
          <a:p>
            <a:pPr lvl="0" indent="228600" defTabSz="914400" eaLnBrk="0" fontAlgn="base" hangingPunct="0">
              <a:spcBef>
                <a:spcPct val="0"/>
              </a:spcBef>
              <a:spcAft>
                <a:spcPct val="0"/>
              </a:spcAft>
              <a:tabLst>
                <a:tab pos="249238" algn="l"/>
              </a:tabLst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режим занятий обучающихся.</a:t>
            </a:r>
          </a:p>
          <a:p>
            <a:pPr indent="228600" defTabSz="914400" eaLnBrk="0" fontAlgn="base" hangingPunct="0">
              <a:spcBef>
                <a:spcPct val="0"/>
              </a:spcBef>
              <a:spcAft>
                <a:spcPct val="0"/>
              </a:spcAft>
              <a:tabLst>
                <a:tab pos="249238" algn="l"/>
              </a:tabLst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положение об использовании информационно-коммуникационной образовательной</a:t>
            </a:r>
          </a:p>
          <a:p>
            <a:pPr indent="228600" defTabSz="914400" eaLnBrk="0" fontAlgn="base" hangingPunct="0">
              <a:spcBef>
                <a:spcPct val="0"/>
              </a:spcBef>
              <a:spcAft>
                <a:spcPct val="0"/>
              </a:spcAft>
              <a:tabLst>
                <a:tab pos="249238" algn="l"/>
              </a:tabLst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платформы «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Сферум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» и учебного профиля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мессенджера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МАХ при реализации</a:t>
            </a:r>
          </a:p>
          <a:p>
            <a:pPr indent="228600" defTabSz="914400" eaLnBrk="0" fontAlgn="base" hangingPunct="0">
              <a:spcBef>
                <a:spcPct val="0"/>
              </a:spcBef>
              <a:spcAft>
                <a:spcPct val="0"/>
              </a:spcAft>
              <a:tabLst>
                <a:tab pos="249238" algn="l"/>
              </a:tabLst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образовательной программы</a:t>
            </a:r>
          </a:p>
          <a:p>
            <a:pPr indent="228600" defTabSz="914400" eaLnBrk="0" fontAlgn="base" hangingPunct="0">
              <a:spcBef>
                <a:spcPct val="0"/>
              </a:spcBef>
              <a:spcAft>
                <a:spcPct val="0"/>
              </a:spcAft>
              <a:tabLst>
                <a:tab pos="249238" algn="l"/>
              </a:tabLs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положение об активизации работы в группе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Вконтакте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lvl="0" indent="228600" defTabSz="914400" eaLnBrk="0" fontAlgn="base" hangingPunct="0">
              <a:spcBef>
                <a:spcPct val="0"/>
              </a:spcBef>
              <a:spcAft>
                <a:spcPct val="0"/>
              </a:spcAft>
              <a:tabLst>
                <a:tab pos="249238" algn="l"/>
              </a:tabLst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план мероприятий по предупреждению детского дорожно-транспортного травматизма.</a:t>
            </a:r>
          </a:p>
        </p:txBody>
      </p:sp>
    </p:spTree>
    <p:extLst>
      <p:ext uri="{BB962C8B-B14F-4D97-AF65-F5344CB8AC3E}">
        <p14:creationId xmlns:p14="http://schemas.microsoft.com/office/powerpoint/2010/main" val="148454115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8DA5F3A-77DE-6ACC-2E5B-B02F3B79D1C7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-1" y="982663"/>
            <a:ext cx="11382233" cy="1133475"/>
          </a:xfrm>
        </p:spPr>
        <p:txBody>
          <a:bodyPr>
            <a:norm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lang="ru-RU" sz="2700" b="1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Мессенджер Мах</a:t>
            </a:r>
            <a:br>
              <a:rPr kumimoji="0" lang="ru-RU" sz="2700" b="0" i="0" u="none" strike="noStrike" kern="1200" cap="none" spc="0" normalizeH="0" baseline="0" noProof="0" dirty="0">
                <a:ln>
                  <a:noFill/>
                </a:ln>
                <a:solidFill>
                  <a:schemeClr val="accent3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7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4294967295"/>
          </p:nvPr>
        </p:nvSpPr>
        <p:spPr>
          <a:xfrm>
            <a:off x="5608494" y="1774032"/>
            <a:ext cx="5773737" cy="68421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b="1" dirty="0">
                <a:solidFill>
                  <a:schemeClr val="accent3">
                    <a:lumMod val="75000"/>
                  </a:schemeClr>
                </a:solidFill>
              </a:rPr>
              <a:t>ВСЁ общение по рабочим вопросам </a:t>
            </a:r>
          </a:p>
          <a:p>
            <a:pPr marL="0" indent="0" algn="ctr">
              <a:buNone/>
            </a:pPr>
            <a:r>
              <a:rPr lang="ru-RU" b="1" dirty="0">
                <a:solidFill>
                  <a:schemeClr val="accent3">
                    <a:lumMod val="75000"/>
                  </a:schemeClr>
                </a:solidFill>
              </a:rPr>
              <a:t>и с родителями</a:t>
            </a:r>
          </a:p>
        </p:txBody>
      </p:sp>
      <p:sp>
        <p:nvSpPr>
          <p:cNvPr id="8" name="Объект 7"/>
          <p:cNvSpPr>
            <a:spLocks noGrp="1"/>
          </p:cNvSpPr>
          <p:nvPr>
            <p:ph sz="quarter" idx="4294967295"/>
          </p:nvPr>
        </p:nvSpPr>
        <p:spPr>
          <a:xfrm>
            <a:off x="5608495" y="3000640"/>
            <a:ext cx="5773737" cy="2884487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ru-RU" b="1" dirty="0">
                <a:solidFill>
                  <a:schemeClr val="accent3">
                    <a:lumMod val="75000"/>
                  </a:schemeClr>
                </a:solidFill>
              </a:rPr>
              <a:t>КОЛЛЕГИ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62 все работники ОУ. Важная информация для всех</a:t>
            </a:r>
          </a:p>
          <a:p>
            <a:pPr marL="0" indent="0" algn="just">
              <a:buNone/>
            </a:pPr>
            <a:r>
              <a:rPr lang="ru-RU" b="1" dirty="0">
                <a:solidFill>
                  <a:schemeClr val="accent3">
                    <a:lumMod val="75000"/>
                  </a:schemeClr>
                </a:solidFill>
              </a:rPr>
              <a:t>ПЕДАГОГИКА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рабочие вопросы педагогических работников</a:t>
            </a:r>
          </a:p>
          <a:p>
            <a:pPr marL="0" indent="0" algn="just">
              <a:buNone/>
            </a:pPr>
            <a:r>
              <a:rPr lang="ru-RU" b="1" dirty="0">
                <a:solidFill>
                  <a:schemeClr val="accent3">
                    <a:lumMod val="75000"/>
                  </a:schemeClr>
                </a:solidFill>
              </a:rPr>
              <a:t>ПОМОЩНИКИ 62 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рабочие вопросы иных работников</a:t>
            </a:r>
          </a:p>
          <a:p>
            <a:pPr marL="0" indent="0" algn="just">
              <a:buNone/>
            </a:pPr>
            <a:r>
              <a:rPr lang="ru-RU" b="1" dirty="0">
                <a:solidFill>
                  <a:schemeClr val="accent3">
                    <a:lumMod val="75000"/>
                  </a:schemeClr>
                </a:solidFill>
              </a:rPr>
              <a:t>ПЕДАГОГИЧЕСКАЯ КОПИЛОЧКА</a:t>
            </a:r>
          </a:p>
          <a:p>
            <a:pPr marL="0" indent="0" algn="just">
              <a:buNone/>
            </a:pPr>
            <a:r>
              <a:rPr lang="ru-RU" b="1" dirty="0">
                <a:solidFill>
                  <a:schemeClr val="accent3">
                    <a:lumMod val="75000"/>
                  </a:schemeClr>
                </a:solidFill>
              </a:rPr>
              <a:t>ПАЗИТИФФФЧИК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95400" y="2658534"/>
            <a:ext cx="4080681" cy="3217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3748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C5B35F-91F9-EB79-2DED-212A724D99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2737" y="649594"/>
            <a:ext cx="9601196" cy="637809"/>
          </a:xfrm>
        </p:spPr>
        <p:txBody>
          <a:bodyPr>
            <a:normAutofit fontScale="90000"/>
          </a:bodyPr>
          <a:lstStyle/>
          <a:p>
            <a: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</a:t>
            </a:r>
            <a:r>
              <a:rPr lang="ru-RU" sz="2200" b="1" dirty="0">
                <a:solidFill>
                  <a:schemeClr val="accent4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Анализ летней оздоровительной работы.</a:t>
            </a:r>
            <a:br>
              <a:rPr lang="ru-RU" sz="2200" b="1" dirty="0">
                <a:solidFill>
                  <a:schemeClr val="accent4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endParaRPr lang="ru-RU" sz="2200" b="1" dirty="0">
              <a:solidFill>
                <a:schemeClr val="accent4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9B033DD-73E1-1B73-0190-CBD6768E35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1" y="1651379"/>
            <a:ext cx="9601196" cy="4224489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   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2740" y="968498"/>
            <a:ext cx="7049568" cy="52871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8256856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Текст 4"/>
          <p:cNvSpPr>
            <a:spLocks noGrp="1"/>
          </p:cNvSpPr>
          <p:nvPr>
            <p:ph type="body" idx="4294967295"/>
          </p:nvPr>
        </p:nvSpPr>
        <p:spPr>
          <a:xfrm>
            <a:off x="785612" y="1622738"/>
            <a:ext cx="10547796" cy="42526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Цель деятельности ОУ на 2025-2026 учебный год </a:t>
            </a:r>
          </a:p>
          <a:p>
            <a:pPr algn="just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   По итогам анализа деятельности детского сада за прошедший учебный год, с учетом направлений программы развития детского сада и изменений законодательства необходимо продолжить работу по созданию единого образовательного пространства, направленного на разностороннее развитие ребенка, формирование у него нравственных норм, создание условий для сохранения и укрепления его здоровья и безопасности жизнедеятельности в соответствии с требованиями современной политики  в сфере образования, социальными запросами и потребностями личности  каждого воспитанника</a:t>
            </a: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6F3A036-0EC1-796F-3DA5-60AE237383C3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772732" y="982663"/>
            <a:ext cx="10818254" cy="1303337"/>
          </a:xfrm>
        </p:spPr>
        <p:txBody>
          <a:bodyPr>
            <a:normAutofit fontScale="90000"/>
          </a:bodyPr>
          <a:lstStyle/>
          <a:p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Планирование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работы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2025/26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учебный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год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b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постановка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целей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задач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согласование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годового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плана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работы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000" b="1" dirty="0">
                <a:ln>
                  <a:noFill/>
                </a:ln>
                <a:solidFill>
                  <a:schemeClr val="accent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u="sng" dirty="0">
                <a:latin typeface="Times New Roman" pitchFamily="18" charset="0"/>
                <a:cs typeface="Times New Roman" pitchFamily="18" charset="0"/>
              </a:rPr>
              <a:t> </a:t>
            </a:r>
            <a:b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b="1" dirty="0"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362486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Rectangle 1"/>
          <p:cNvSpPr>
            <a:spLocks noChangeArrowheads="1"/>
          </p:cNvSpPr>
          <p:nvPr/>
        </p:nvSpPr>
        <p:spPr bwMode="auto">
          <a:xfrm>
            <a:off x="785610" y="706980"/>
            <a:ext cx="10586435" cy="4801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endParaRPr kumimoji="0" lang="ru-RU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lang="ru-RU" u="sng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Годовые задачи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Формирование основ патриотического сознания у детей дошкольного возраста через знакомство с  жизнью выдающихся героев России. Реализация проекта </a:t>
            </a: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Отважные защитники Отечества</a:t>
            </a: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endParaRPr kumimoji="0" lang="ru-RU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Дальнейшее повышение уровня речевого развития воспитанников путем  формирования компонентов устной речи в разнообразных формах и видах детской деятельности, с акцентом на ознакомление с миром профессий.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endParaRPr kumimoji="0" lang="ru-RU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Создать условия для проведения коллективных и индивидуальных просветительских мероприятий для родителей (законных представителей) воспитанников, опробовать оптимальные формы просвещения.</a:t>
            </a:r>
            <a:r>
              <a:rPr kumimoji="0" lang="ru-RU" b="0" i="1" u="none" strike="noStrike" cap="none" normalizeH="0" baseline="0" dirty="0">
                <a:ln>
                  <a:noFill/>
                </a:ln>
                <a:solidFill>
                  <a:srgbClr val="00B0F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endParaRPr kumimoji="0" lang="ru-RU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Укрепление позитивного имиджа учреждения среди родителей (законных представителей) и общественности в ходе проведения юбилейных мероприятий посвященных его 50-летию.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endParaRPr kumimoji="0" lang="ru-RU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Активизировать работу волонтерского движения психолого-педагогического сопровождения и поддержки для детей из семей с особенными условиями жизни </a:t>
            </a: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Быть рядом</a:t>
            </a: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66F3A036-0EC1-796F-3DA5-60AE237383C3}"/>
              </a:ext>
            </a:extLst>
          </p:cNvPr>
          <p:cNvSpPr txBox="1">
            <a:spLocks/>
          </p:cNvSpPr>
          <p:nvPr/>
        </p:nvSpPr>
        <p:spPr>
          <a:xfrm>
            <a:off x="0" y="982663"/>
            <a:ext cx="9601200" cy="695325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ru-RU" sz="3600" b="1" i="0" u="none" strike="noStrike" kern="1200" cap="none" spc="0" normalizeH="0" baseline="0" noProof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kumimoji="0" lang="ru-RU" sz="3600" b="1" i="0" u="none" strike="noStrike" kern="1200" cap="none" spc="0" normalizeH="0" baseline="0" noProof="0" dirty="0">
              <a:ln w="3175" cmpd="sng">
                <a:noFill/>
              </a:ln>
              <a:solidFill>
                <a:schemeClr val="accent4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798490" y="722657"/>
            <a:ext cx="10573555" cy="48167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49238" algn="l"/>
              </a:tabLst>
            </a:pPr>
            <a:r>
              <a:rPr lang="ru-RU" sz="3200" b="1" dirty="0">
                <a:solidFill>
                  <a:schemeClr val="accent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Решение Педагогического совета</a:t>
            </a:r>
            <a:r>
              <a:rPr lang="en-US" sz="3200" b="1" dirty="0">
                <a:solidFill>
                  <a:schemeClr val="accent4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b="1" dirty="0">
              <a:solidFill>
                <a:schemeClr val="accent4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49238" algn="l"/>
              </a:tabLst>
            </a:pPr>
            <a:endParaRPr lang="ru-RU" sz="1100" b="1" dirty="0">
              <a:latin typeface="Arial" pitchFamily="34" charset="0"/>
              <a:cs typeface="Arial" pitchFamily="34" charset="0"/>
            </a:endParaRPr>
          </a:p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49238" algn="l"/>
              </a:tabLst>
            </a:pPr>
            <a:endParaRPr kumimoji="0" lang="ru-RU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indent="228600" defTabSz="914400" eaLnBrk="0" fontAlgn="base" hangingPunct="0">
              <a:spcBef>
                <a:spcPct val="0"/>
              </a:spcBef>
              <a:spcAft>
                <a:spcPct val="0"/>
              </a:spcAft>
              <a:tabLst>
                <a:tab pos="249238" algn="l"/>
              </a:tabLst>
            </a:pPr>
            <a:r>
              <a:rPr kumimoji="0" lang="ru-RU" sz="21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1.Считать итоги летней оздоровительной </a:t>
            </a:r>
            <a:r>
              <a:rPr lang="ru-RU" sz="21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работы </a:t>
            </a:r>
            <a:r>
              <a:rPr kumimoji="0" lang="ru-RU" sz="21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удовлетворительными</a:t>
            </a:r>
            <a:r>
              <a:rPr kumimoji="0" lang="ru-RU" sz="2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49238" algn="l"/>
              </a:tabLst>
            </a:pPr>
            <a:r>
              <a:rPr kumimoji="0" lang="ru-RU" sz="2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2.Принять перечень обязательной документации педагогов.</a:t>
            </a: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49238" algn="l"/>
              </a:tabLst>
            </a:pPr>
            <a:r>
              <a:rPr lang="ru-RU" sz="2100" dirty="0">
                <a:latin typeface="Times New Roman" pitchFamily="18" charset="0"/>
                <a:cs typeface="Times New Roman" pitchFamily="18" charset="0"/>
              </a:rPr>
              <a:t>3.</a:t>
            </a:r>
            <a:r>
              <a:rPr kumimoji="0" lang="ru-RU" sz="2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Принять следующие локально-нормативные акты:</a:t>
            </a: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49238" algn="l"/>
              </a:tabLst>
            </a:pPr>
            <a:r>
              <a:rPr lang="ru-RU" sz="2100" dirty="0">
                <a:latin typeface="Times New Roman" pitchFamily="18" charset="0"/>
                <a:cs typeface="Times New Roman" pitchFamily="18" charset="0"/>
              </a:rPr>
              <a:t>г</a:t>
            </a:r>
            <a:r>
              <a:rPr kumimoji="0" lang="ru-RU" sz="2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одовой план на 2025-2026 учебный год.</a:t>
            </a: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49238" algn="l"/>
              </a:tabLst>
            </a:pPr>
            <a:r>
              <a:rPr lang="ru-RU" sz="2100" dirty="0">
                <a:latin typeface="Times New Roman" pitchFamily="18" charset="0"/>
                <a:cs typeface="Times New Roman" pitchFamily="18" charset="0"/>
              </a:rPr>
              <a:t>у</a:t>
            </a:r>
            <a:r>
              <a:rPr kumimoji="0" lang="ru-RU" sz="2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чебный план на 2025-2026 учебный год.</a:t>
            </a: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49238" algn="l"/>
              </a:tabLst>
            </a:pPr>
            <a:r>
              <a:rPr lang="ru-RU" sz="2100" dirty="0">
                <a:latin typeface="Times New Roman" pitchFamily="18" charset="0"/>
                <a:cs typeface="Times New Roman" pitchFamily="18" charset="0"/>
              </a:rPr>
              <a:t>г</a:t>
            </a:r>
            <a:r>
              <a:rPr kumimoji="0" lang="ru-RU" sz="2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одовой календарный учебный график на 2025– 2026 учебный год.</a:t>
            </a: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49238" algn="l"/>
              </a:tabLst>
            </a:pPr>
            <a:r>
              <a:rPr lang="ru-RU" sz="2100" dirty="0">
                <a:latin typeface="Times New Roman" pitchFamily="18" charset="0"/>
                <a:cs typeface="Times New Roman" pitchFamily="18" charset="0"/>
              </a:rPr>
              <a:t>р</a:t>
            </a:r>
            <a:r>
              <a:rPr kumimoji="0" lang="ru-RU" sz="2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ежим занятий обучающихся.</a:t>
            </a:r>
          </a:p>
          <a:p>
            <a:pPr indent="228600" defTabSz="914400" eaLnBrk="0" fontAlgn="base" hangingPunct="0">
              <a:spcBef>
                <a:spcPct val="0"/>
              </a:spcBef>
              <a:spcAft>
                <a:spcPct val="0"/>
              </a:spcAft>
              <a:tabLst>
                <a:tab pos="249238" algn="l"/>
              </a:tabLst>
            </a:pPr>
            <a:r>
              <a:rPr lang="ru-RU" sz="2100" dirty="0">
                <a:latin typeface="Times New Roman" pitchFamily="18" charset="0"/>
                <a:cs typeface="Times New Roman" pitchFamily="18" charset="0"/>
              </a:rPr>
              <a:t>положение об использовании информационно-коммуникационной образовательной</a:t>
            </a:r>
          </a:p>
          <a:p>
            <a:pPr indent="228600" defTabSz="914400" eaLnBrk="0" fontAlgn="base" hangingPunct="0">
              <a:spcBef>
                <a:spcPct val="0"/>
              </a:spcBef>
              <a:spcAft>
                <a:spcPct val="0"/>
              </a:spcAft>
              <a:tabLst>
                <a:tab pos="249238" algn="l"/>
              </a:tabLst>
            </a:pPr>
            <a:r>
              <a:rPr lang="ru-RU" sz="2100" dirty="0">
                <a:latin typeface="Times New Roman" pitchFamily="18" charset="0"/>
                <a:cs typeface="Times New Roman" pitchFamily="18" charset="0"/>
              </a:rPr>
              <a:t>платформы «</a:t>
            </a:r>
            <a:r>
              <a:rPr lang="ru-RU" sz="2100" dirty="0" err="1">
                <a:latin typeface="Times New Roman" pitchFamily="18" charset="0"/>
                <a:cs typeface="Times New Roman" pitchFamily="18" charset="0"/>
              </a:rPr>
              <a:t>Сферум</a:t>
            </a:r>
            <a:r>
              <a:rPr lang="ru-RU" sz="2100" dirty="0">
                <a:latin typeface="Times New Roman" pitchFamily="18" charset="0"/>
                <a:cs typeface="Times New Roman" pitchFamily="18" charset="0"/>
              </a:rPr>
              <a:t>» и учебного профиля </a:t>
            </a:r>
            <a:r>
              <a:rPr lang="ru-RU" sz="2100" dirty="0" err="1">
                <a:latin typeface="Times New Roman" pitchFamily="18" charset="0"/>
                <a:cs typeface="Times New Roman" pitchFamily="18" charset="0"/>
              </a:rPr>
              <a:t>мессенджера</a:t>
            </a:r>
            <a:r>
              <a:rPr lang="ru-RU" sz="2100" dirty="0">
                <a:latin typeface="Times New Roman" pitchFamily="18" charset="0"/>
                <a:cs typeface="Times New Roman" pitchFamily="18" charset="0"/>
              </a:rPr>
              <a:t> МАХ при реализации</a:t>
            </a:r>
          </a:p>
          <a:p>
            <a:pPr indent="228600" defTabSz="914400" eaLnBrk="0" fontAlgn="base" hangingPunct="0">
              <a:spcBef>
                <a:spcPct val="0"/>
              </a:spcBef>
              <a:spcAft>
                <a:spcPct val="0"/>
              </a:spcAft>
              <a:tabLst>
                <a:tab pos="249238" algn="l"/>
              </a:tabLst>
            </a:pPr>
            <a:r>
              <a:rPr lang="ru-RU" sz="2100" dirty="0">
                <a:latin typeface="Times New Roman" pitchFamily="18" charset="0"/>
                <a:cs typeface="Times New Roman" pitchFamily="18" charset="0"/>
              </a:rPr>
              <a:t>образовательной программы</a:t>
            </a:r>
          </a:p>
          <a:p>
            <a:pPr indent="228600" defTabSz="914400" eaLnBrk="0" fontAlgn="base" hangingPunct="0">
              <a:spcBef>
                <a:spcPct val="0"/>
              </a:spcBef>
              <a:spcAft>
                <a:spcPct val="0"/>
              </a:spcAft>
              <a:tabLst>
                <a:tab pos="249238" algn="l"/>
              </a:tabLst>
            </a:pPr>
            <a:r>
              <a:rPr lang="ru-RU" sz="21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положение об активизации работы в группе </a:t>
            </a:r>
            <a:r>
              <a:rPr lang="ru-RU" sz="21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Вконтакте</a:t>
            </a:r>
            <a:endParaRPr kumimoji="0" lang="ru-RU" sz="2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49238" algn="l"/>
              </a:tabLst>
            </a:pPr>
            <a:r>
              <a:rPr lang="ru-RU" sz="2100" dirty="0">
                <a:latin typeface="Times New Roman" pitchFamily="18" charset="0"/>
                <a:cs typeface="Times New Roman" pitchFamily="18" charset="0"/>
              </a:rPr>
              <a:t>п</a:t>
            </a:r>
            <a:r>
              <a:rPr kumimoji="0" lang="ru-RU" sz="2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лан мероприятий по предупреждению детского дорожно-транспортного травматизма.</a:t>
            </a:r>
          </a:p>
        </p:txBody>
      </p:sp>
    </p:spTree>
    <p:extLst>
      <p:ext uri="{BB962C8B-B14F-4D97-AF65-F5344CB8AC3E}">
        <p14:creationId xmlns:p14="http://schemas.microsoft.com/office/powerpoint/2010/main" val="414984978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55344" y="664224"/>
            <a:ext cx="10454184" cy="588337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764275" y="1028343"/>
            <a:ext cx="10645253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chemeClr val="accent4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Салют пожеланий на новый учебный год</a:t>
            </a:r>
            <a:endParaRPr lang="ru-RU" sz="2400" dirty="0"/>
          </a:p>
          <a:p>
            <a:endParaRPr lang="ru-RU" sz="2400" dirty="0"/>
          </a:p>
          <a:p>
            <a:r>
              <a:rPr lang="ru-RU" sz="2400" b="1" i="1" dirty="0">
                <a:solidFill>
                  <a:schemeClr val="accent4">
                    <a:lumMod val="50000"/>
                  </a:schemeClr>
                </a:solidFill>
              </a:rPr>
              <a:t>Позитивное начало каждого рабочего дня </a:t>
            </a:r>
          </a:p>
          <a:p>
            <a:r>
              <a:rPr lang="ru-RU" sz="2400" b="1" i="1" dirty="0">
                <a:solidFill>
                  <a:schemeClr val="accent4">
                    <a:lumMod val="50000"/>
                  </a:schemeClr>
                </a:solidFill>
              </a:rPr>
              <a:t>                                                           Успешно взаимодействовать с родителями</a:t>
            </a:r>
          </a:p>
          <a:p>
            <a:r>
              <a:rPr lang="ru-RU" sz="2400" b="1" i="1" dirty="0">
                <a:solidFill>
                  <a:schemeClr val="accent4">
                    <a:lumMod val="50000"/>
                  </a:schemeClr>
                </a:solidFill>
              </a:rPr>
              <a:t>                                       Получать удовольствие от работы с детьми </a:t>
            </a:r>
          </a:p>
          <a:p>
            <a:r>
              <a:rPr lang="ru-RU" sz="2400" b="1" i="1" dirty="0">
                <a:solidFill>
                  <a:schemeClr val="accent4">
                    <a:lumMod val="50000"/>
                  </a:schemeClr>
                </a:solidFill>
              </a:rPr>
              <a:t>Находить время для отдыха и здоровья </a:t>
            </a:r>
          </a:p>
          <a:p>
            <a:r>
              <a:rPr lang="ru-RU" sz="2400" b="1" i="1" dirty="0">
                <a:solidFill>
                  <a:schemeClr val="accent4">
                    <a:lumMod val="50000"/>
                  </a:schemeClr>
                </a:solidFill>
              </a:rPr>
              <a:t>                                Поощрять себя за выполнение большой и важной работы </a:t>
            </a:r>
          </a:p>
          <a:p>
            <a:r>
              <a:rPr lang="ru-RU" sz="2400" b="1" i="1" dirty="0">
                <a:solidFill>
                  <a:schemeClr val="accent4">
                    <a:lumMod val="50000"/>
                  </a:schemeClr>
                </a:solidFill>
              </a:rPr>
              <a:t>С воодушевлением планировать свой рабочий день </a:t>
            </a:r>
          </a:p>
          <a:p>
            <a:r>
              <a:rPr lang="ru-RU" sz="2400" b="1" i="1" dirty="0">
                <a:solidFill>
                  <a:schemeClr val="accent4">
                    <a:lumMod val="50000"/>
                  </a:schemeClr>
                </a:solidFill>
              </a:rPr>
              <a:t>         Домой – с хорошим настроением! На работу – с отличным настроем! </a:t>
            </a:r>
          </a:p>
          <a:p>
            <a:r>
              <a:rPr lang="ru-RU" sz="2400" b="1" i="1" dirty="0">
                <a:solidFill>
                  <a:schemeClr val="accent4">
                    <a:lumMod val="50000"/>
                  </a:schemeClr>
                </a:solidFill>
              </a:rPr>
              <a:t>                                                 Сохранять душевный комфорт весь учебный год     Радовать окружающих своим творчеством! </a:t>
            </a:r>
          </a:p>
          <a:p>
            <a:r>
              <a:rPr lang="ru-RU" sz="2400" b="1" i="1" dirty="0">
                <a:solidFill>
                  <a:schemeClr val="accent4">
                    <a:lumMod val="50000"/>
                  </a:schemeClr>
                </a:solidFill>
              </a:rPr>
              <a:t>                                                                  Участие в семинаре или конференции </a:t>
            </a:r>
          </a:p>
          <a:p>
            <a:r>
              <a:rPr lang="ru-RU" sz="2400" b="1" i="1" dirty="0">
                <a:solidFill>
                  <a:schemeClr val="accent4">
                    <a:lumMod val="50000"/>
                  </a:schemeClr>
                </a:solidFill>
              </a:rPr>
              <a:t>                           Усовершенствовать умение борьбы со стрессом</a:t>
            </a:r>
            <a:r>
              <a:rPr lang="ru-RU" sz="24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5540523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6F3A036-0EC1-796F-3DA5-60AE237383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982133"/>
            <a:ext cx="9601196" cy="409940"/>
          </a:xfrm>
        </p:spPr>
        <p:txBody>
          <a:bodyPr>
            <a:noAutofit/>
          </a:bodyPr>
          <a:lstStyle/>
          <a:p>
            <a:pPr lvl="0">
              <a:spcBef>
                <a:spcPts val="0"/>
              </a:spcBef>
              <a:defRPr/>
            </a:pPr>
            <a:r>
              <a:rPr lang="ru-RU" sz="3600" b="1" dirty="0">
                <a:solidFill>
                  <a:schemeClr val="accent4"/>
                </a:solidFill>
              </a:rPr>
              <a:t>«Улыбка воспитателя»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3478F29-E5AB-5F38-1079-64C203FFF2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1" y="1542197"/>
            <a:ext cx="9601196" cy="4333671"/>
          </a:xfrm>
        </p:spPr>
        <p:txBody>
          <a:bodyPr>
            <a:normAutofit/>
          </a:bodyPr>
          <a:lstStyle/>
          <a:p>
            <a:endParaRPr lang="ru-RU" dirty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8805377"/>
              </p:ext>
            </p:extLst>
          </p:nvPr>
        </p:nvGraphicFramePr>
        <p:xfrm>
          <a:off x="832512" y="1392074"/>
          <a:ext cx="10617960" cy="4663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045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134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633918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endParaRPr lang="ru-RU" sz="2000" dirty="0"/>
                    </a:p>
                    <a:p>
                      <a:pPr marL="0" indent="0">
                        <a:buNone/>
                      </a:pPr>
                      <a:r>
                        <a:rPr lang="ru-RU" sz="2000" dirty="0"/>
                        <a:t>От улыбки краше наша жизнь,</a:t>
                      </a:r>
                    </a:p>
                    <a:p>
                      <a:pPr marL="0" indent="0">
                        <a:buNone/>
                      </a:pPr>
                      <a:r>
                        <a:rPr lang="ru-RU" sz="2000" dirty="0"/>
                        <a:t>Пусть и нервная дошкольная работа,</a:t>
                      </a:r>
                    </a:p>
                    <a:p>
                      <a:pPr marL="0" indent="0">
                        <a:buNone/>
                      </a:pPr>
                      <a:r>
                        <a:rPr lang="ru-RU" sz="2000" dirty="0"/>
                        <a:t>Если вдруг назрел конфликт - держись,</a:t>
                      </a:r>
                    </a:p>
                    <a:p>
                      <a:pPr marL="0" indent="0">
                        <a:buNone/>
                      </a:pPr>
                      <a:r>
                        <a:rPr lang="ru-RU" sz="2000" dirty="0"/>
                        <a:t>Улыбнись, когда кричать тебе охота!</a:t>
                      </a:r>
                    </a:p>
                    <a:p>
                      <a:pPr marL="0" indent="0">
                        <a:buNone/>
                      </a:pPr>
                      <a:endParaRPr lang="ru-RU" sz="2000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/>
                        <a:t>Припев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0" dirty="0"/>
                    </a:p>
                    <a:p>
                      <a:pPr marL="0" indent="0">
                        <a:buNone/>
                      </a:pPr>
                      <a:r>
                        <a:rPr lang="ru-RU" sz="2000" dirty="0"/>
                        <a:t>И тогда, наверняка, ты в глазах дошкольника</a:t>
                      </a:r>
                    </a:p>
                    <a:p>
                      <a:pPr marL="0" indent="0">
                        <a:buNone/>
                      </a:pPr>
                      <a:r>
                        <a:rPr lang="ru-RU" sz="2000" dirty="0"/>
                        <a:t>Уваженье прочитаешь без ошибки, </a:t>
                      </a:r>
                    </a:p>
                    <a:p>
                      <a:pPr marL="0" indent="0">
                        <a:buNone/>
                      </a:pPr>
                      <a:r>
                        <a:rPr lang="ru-RU" sz="2000" dirty="0"/>
                        <a:t>С голубого ручейка начинается река,</a:t>
                      </a:r>
                    </a:p>
                    <a:p>
                      <a:pPr marL="0" indent="0">
                        <a:buNone/>
                      </a:pPr>
                      <a:r>
                        <a:rPr lang="ru-RU" sz="2000" b="1" dirty="0"/>
                        <a:t>Воспитанье начинается с улыбки</a:t>
                      </a:r>
                      <a:r>
                        <a:rPr lang="ru-RU" sz="2000" dirty="0"/>
                        <a:t>.</a:t>
                      </a:r>
                    </a:p>
                    <a:p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endParaRPr lang="ru-RU" sz="2000" dirty="0"/>
                    </a:p>
                    <a:p>
                      <a:pPr marL="0" indent="0">
                        <a:buNone/>
                      </a:pPr>
                      <a:r>
                        <a:rPr lang="ru-RU" sz="2000" dirty="0"/>
                        <a:t>Для порядка каждый очень строг,</a:t>
                      </a:r>
                    </a:p>
                    <a:p>
                      <a:pPr marL="0" indent="0">
                        <a:buNone/>
                      </a:pPr>
                      <a:r>
                        <a:rPr lang="ru-RU" sz="2000" dirty="0"/>
                        <a:t>Только в строгости рискуешь задохнуться,</a:t>
                      </a:r>
                    </a:p>
                    <a:p>
                      <a:pPr marL="0" indent="0">
                        <a:buNone/>
                      </a:pPr>
                      <a:r>
                        <a:rPr lang="ru-RU" sz="2000" dirty="0"/>
                        <a:t>Улыбнись, ведь это не порок,</a:t>
                      </a:r>
                    </a:p>
                    <a:p>
                      <a:pPr marL="0" indent="0">
                        <a:buNone/>
                      </a:pPr>
                      <a:r>
                        <a:rPr lang="ru-RU" sz="2000" dirty="0"/>
                        <a:t>Если очень захотелось улыбнуться.</a:t>
                      </a:r>
                    </a:p>
                    <a:p>
                      <a:pPr marL="0" indent="0">
                        <a:buNone/>
                      </a:pPr>
                      <a:endParaRPr lang="ru-RU" sz="2000" dirty="0"/>
                    </a:p>
                    <a:p>
                      <a:pPr marL="0" indent="0">
                        <a:buNone/>
                      </a:pPr>
                      <a:r>
                        <a:rPr lang="ru-RU" sz="2000" dirty="0"/>
                        <a:t>Припев</a:t>
                      </a:r>
                    </a:p>
                    <a:p>
                      <a:pPr marL="0" indent="0">
                        <a:buNone/>
                      </a:pPr>
                      <a:endParaRPr lang="ru-RU" sz="2000" dirty="0"/>
                    </a:p>
                    <a:p>
                      <a:pPr marL="0" indent="0">
                        <a:buNone/>
                      </a:pPr>
                      <a:r>
                        <a:rPr lang="ru-RU" sz="2000" dirty="0"/>
                        <a:t>Никогда, нигде не забывай,</a:t>
                      </a:r>
                    </a:p>
                    <a:p>
                      <a:pPr marL="0" indent="0">
                        <a:buNone/>
                      </a:pPr>
                      <a:r>
                        <a:rPr lang="ru-RU" sz="2000" dirty="0"/>
                        <a:t>Что улыбка украшает наше детство!</a:t>
                      </a:r>
                    </a:p>
                    <a:p>
                      <a:pPr marL="0" indent="0">
                        <a:buNone/>
                      </a:pPr>
                      <a:r>
                        <a:rPr lang="ru-RU" sz="2000" dirty="0"/>
                        <a:t>И почаще в жизни применяй</a:t>
                      </a:r>
                    </a:p>
                    <a:p>
                      <a:pPr marL="0" indent="0">
                        <a:buNone/>
                      </a:pPr>
                      <a:r>
                        <a:rPr lang="ru-RU" sz="2000" dirty="0"/>
                        <a:t>Это главное, проверенное средство!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0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/>
                        <a:t>Припев</a:t>
                      </a:r>
                    </a:p>
                    <a:p>
                      <a:endParaRPr lang="ru-RU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1577981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18865" y="682387"/>
            <a:ext cx="10536071" cy="5554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901129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Натуральные материалы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1234</TotalTime>
  <Words>1612</Words>
  <Application>Microsoft Office PowerPoint</Application>
  <PresentationFormat>Широкоэкранный</PresentationFormat>
  <Paragraphs>221</Paragraphs>
  <Slides>23</Slides>
  <Notes>9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8" baseType="lpstr">
      <vt:lpstr>Arial</vt:lpstr>
      <vt:lpstr>Calibri</vt:lpstr>
      <vt:lpstr>Garamond</vt:lpstr>
      <vt:lpstr>Times New Roman</vt:lpstr>
      <vt:lpstr>Натуральные материалы</vt:lpstr>
      <vt:lpstr>Августовский  педагогический совет  2025 год</vt:lpstr>
      <vt:lpstr>Презентация PowerPoint</vt:lpstr>
      <vt:lpstr> ПОВЕСТКА ДНЯ: На основании Письма Минпросвещения РФ от 26.05.2025 № ИЩ-1245/02   </vt:lpstr>
      <vt:lpstr>Региональные программы перспективного развития системы образования как механизм реализации Стратегии развития образования РФ в Санкт-Петербурге. </vt:lpstr>
      <vt:lpstr> Педагогические кадры – основа инновационного развития образования.  Перспективы профессионального роста: повышение престижа профессии «Педагог». </vt:lpstr>
      <vt:lpstr>Современный воспитатель</vt:lpstr>
      <vt:lpstr> </vt:lpstr>
      <vt:lpstr> </vt:lpstr>
      <vt:lpstr> </vt:lpstr>
      <vt:lpstr> </vt:lpstr>
      <vt:lpstr> </vt:lpstr>
      <vt:lpstr> </vt:lpstr>
      <vt:lpstr>Презентация PowerPoint</vt:lpstr>
      <vt:lpstr>Презентация PowerPoint</vt:lpstr>
      <vt:lpstr>Согласование новых и обновленных локальных актов,  касающихся организации образовательной деятельности в ОУ.  </vt:lpstr>
      <vt:lpstr>Мессенджер Мах </vt:lpstr>
      <vt:lpstr>                 Анализ летней оздоровительной работы. </vt:lpstr>
      <vt:lpstr>Планирование работы на 2025/26 учебный год:  постановка целей и задач, согласование годового плана работы.    </vt:lpstr>
      <vt:lpstr>Презентация PowerPoint</vt:lpstr>
      <vt:lpstr>Презентация PowerPoint</vt:lpstr>
      <vt:lpstr>Презентация PowerPoint</vt:lpstr>
      <vt:lpstr>«Улыбка воспитателя»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Августовский  педагогический совет  2025 год</dc:title>
  <dc:creator>438 Школа</dc:creator>
  <cp:lastModifiedBy>User</cp:lastModifiedBy>
  <cp:revision>46</cp:revision>
  <dcterms:created xsi:type="dcterms:W3CDTF">2025-08-14T13:55:51Z</dcterms:created>
  <dcterms:modified xsi:type="dcterms:W3CDTF">2025-11-21T06:54:50Z</dcterms:modified>
</cp:coreProperties>
</file>