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256" r:id="rId3"/>
    <p:sldId id="258" r:id="rId4"/>
    <p:sldId id="257" r:id="rId5"/>
    <p:sldId id="259" r:id="rId6"/>
    <p:sldId id="260" r:id="rId7"/>
    <p:sldId id="261" r:id="rId8"/>
    <p:sldId id="262" r:id="rId9"/>
    <p:sldId id="263" r:id="rId10"/>
    <p:sldId id="264" r:id="rId11"/>
    <p:sldId id="265" r:id="rId12"/>
    <p:sldId id="266" r:id="rId13"/>
    <p:sldId id="267" r:id="rId14"/>
    <p:sldId id="27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varScale="1">
        <p:scale>
          <a:sx n="106" d="100"/>
          <a:sy n="106" d="100"/>
        </p:scale>
        <p:origin x="1692"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18.10.2020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18.10.2020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12" Type="http://schemas.openxmlformats.org/officeDocument/2006/relationships/slide" Target="slide1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12.xml"/><Relationship Id="rId5" Type="http://schemas.openxmlformats.org/officeDocument/2006/relationships/slide" Target="slide6.xml"/><Relationship Id="rId10" Type="http://schemas.openxmlformats.org/officeDocument/2006/relationships/slide" Target="slide11.xml"/><Relationship Id="rId4" Type="http://schemas.openxmlformats.org/officeDocument/2006/relationships/slide" Target="slide5.xml"/><Relationship Id="rId9" Type="http://schemas.openxmlformats.org/officeDocument/2006/relationships/slide" Target="slide10.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magical-sky.jpg"/>
          <p:cNvPicPr>
            <a:picLocks noGrp="1" noChangeAspect="1"/>
          </p:cNvPicPr>
          <p:nvPr>
            <p:ph idx="1"/>
          </p:nvPr>
        </p:nvPicPr>
        <p:blipFill>
          <a:blip r:embed="rId2" cstate="print"/>
          <a:stretch>
            <a:fillRect/>
          </a:stretch>
        </p:blipFill>
        <p:spPr>
          <a:xfrm>
            <a:off x="0" y="0"/>
            <a:ext cx="9144000" cy="6858000"/>
          </a:xfrm>
        </p:spPr>
      </p:pic>
      <p:sp>
        <p:nvSpPr>
          <p:cNvPr id="3" name="Прямоугольник 2"/>
          <p:cNvSpPr/>
          <p:nvPr/>
        </p:nvSpPr>
        <p:spPr>
          <a:xfrm>
            <a:off x="5364088" y="2967334"/>
            <a:ext cx="3322712" cy="3693319"/>
          </a:xfrm>
          <a:prstGeom prst="rect">
            <a:avLst/>
          </a:prstGeom>
        </p:spPr>
        <p:txBody>
          <a:bodyPr wrap="square">
            <a:spAutoFit/>
          </a:bodyPr>
          <a:lstStyle/>
          <a:p>
            <a:pPr algn="r"/>
            <a:endParaRPr lang="ru-RU" b="1" i="1" dirty="0" smtClean="0">
              <a:solidFill>
                <a:srgbClr val="7030A0"/>
              </a:solidFill>
            </a:endParaRPr>
          </a:p>
          <a:p>
            <a:pPr algn="r"/>
            <a:endParaRPr lang="ru-RU" b="1" i="1" dirty="0">
              <a:solidFill>
                <a:srgbClr val="7030A0"/>
              </a:solidFill>
            </a:endParaRPr>
          </a:p>
          <a:p>
            <a:pPr algn="r"/>
            <a:endParaRPr lang="ru-RU" b="1" i="1" dirty="0" smtClean="0">
              <a:solidFill>
                <a:srgbClr val="7030A0"/>
              </a:solidFill>
            </a:endParaRPr>
          </a:p>
          <a:p>
            <a:pPr algn="r"/>
            <a:endParaRPr lang="ru-RU" b="1" i="1" dirty="0">
              <a:solidFill>
                <a:srgbClr val="7030A0"/>
              </a:solidFill>
            </a:endParaRPr>
          </a:p>
          <a:p>
            <a:pPr algn="r"/>
            <a:endParaRPr lang="ru-RU" b="1" i="1" dirty="0" smtClean="0">
              <a:solidFill>
                <a:srgbClr val="7030A0"/>
              </a:solidFill>
            </a:endParaRPr>
          </a:p>
          <a:p>
            <a:pPr algn="r"/>
            <a:endParaRPr lang="ru-RU" b="1" i="1" dirty="0">
              <a:solidFill>
                <a:srgbClr val="7030A0"/>
              </a:solidFill>
            </a:endParaRPr>
          </a:p>
          <a:p>
            <a:pPr algn="r"/>
            <a:endParaRPr lang="ru-RU" b="1" i="1" dirty="0" smtClean="0">
              <a:solidFill>
                <a:srgbClr val="7030A0"/>
              </a:solidFill>
            </a:endParaRPr>
          </a:p>
          <a:p>
            <a:pPr algn="r"/>
            <a:endParaRPr lang="ru-RU" b="1" i="1" dirty="0">
              <a:solidFill>
                <a:srgbClr val="7030A0"/>
              </a:solidFill>
            </a:endParaRPr>
          </a:p>
          <a:p>
            <a:pPr algn="r"/>
            <a:endParaRPr lang="ru-RU" b="1" i="1" dirty="0" smtClean="0">
              <a:solidFill>
                <a:srgbClr val="7030A0"/>
              </a:solidFill>
            </a:endParaRPr>
          </a:p>
          <a:p>
            <a:pPr algn="r"/>
            <a:endParaRPr lang="ru-RU" b="1" i="1" dirty="0">
              <a:solidFill>
                <a:srgbClr val="7030A0"/>
              </a:solidFill>
            </a:endParaRPr>
          </a:p>
          <a:p>
            <a:pPr algn="r"/>
            <a:r>
              <a:rPr lang="ru-RU" b="1" i="1" dirty="0" smtClean="0">
                <a:solidFill>
                  <a:srgbClr val="7030A0"/>
                </a:solidFill>
              </a:rPr>
              <a:t>МБДОУ </a:t>
            </a:r>
            <a:r>
              <a:rPr lang="ru-RU" b="1" i="1" dirty="0">
                <a:solidFill>
                  <a:srgbClr val="7030A0"/>
                </a:solidFill>
              </a:rPr>
              <a:t>«Д/С № 14»</a:t>
            </a:r>
          </a:p>
          <a:p>
            <a:pPr algn="r"/>
            <a:r>
              <a:rPr lang="ru-RU" b="1" i="1" dirty="0">
                <a:solidFill>
                  <a:srgbClr val="7030A0"/>
                </a:solidFill>
              </a:rPr>
              <a:t> г. Усинск </a:t>
            </a:r>
          </a:p>
          <a:p>
            <a:pPr algn="r"/>
            <a:r>
              <a:rPr lang="ru-RU" b="1" i="1" dirty="0">
                <a:solidFill>
                  <a:srgbClr val="7030A0"/>
                </a:solidFill>
              </a:rPr>
              <a:t>воспитатель Рахманова Т.Ю.</a:t>
            </a:r>
          </a:p>
        </p:txBody>
      </p:sp>
      <p:sp>
        <p:nvSpPr>
          <p:cNvPr id="15" name="Прямоугольник 14"/>
          <p:cNvSpPr/>
          <p:nvPr/>
        </p:nvSpPr>
        <p:spPr>
          <a:xfrm>
            <a:off x="611560" y="476672"/>
            <a:ext cx="8136904" cy="3139321"/>
          </a:xfrm>
          <a:prstGeom prst="rect">
            <a:avLst/>
          </a:prstGeom>
        </p:spPr>
        <p:txBody>
          <a:bodyPr wrap="square">
            <a:spAutoFit/>
          </a:bodyPr>
          <a:lstStyle/>
          <a:p>
            <a:pPr algn="ctr"/>
            <a:r>
              <a:rPr lang="ru-RU" dirty="0" smtClean="0">
                <a:latin typeface="Arial Black" panose="020B0A04020102020204" pitchFamily="34" charset="0"/>
              </a:rPr>
              <a:t>Познавательное развитие</a:t>
            </a:r>
          </a:p>
          <a:p>
            <a:pPr algn="ctr"/>
            <a:r>
              <a:rPr lang="ru-RU" dirty="0" smtClean="0">
                <a:latin typeface="Arial Black" panose="020B0A04020102020204" pitchFamily="34" charset="0"/>
              </a:rPr>
              <a:t>Окружающий мир</a:t>
            </a:r>
          </a:p>
          <a:p>
            <a:pPr algn="ctr"/>
            <a:endParaRPr lang="ru-RU" dirty="0">
              <a:latin typeface="Arial Black" panose="020B0A04020102020204" pitchFamily="34" charset="0"/>
            </a:endParaRPr>
          </a:p>
          <a:p>
            <a:pPr algn="ctr"/>
            <a:endParaRPr lang="ru-RU" dirty="0" smtClean="0">
              <a:latin typeface="Arial Black" panose="020B0A04020102020204" pitchFamily="34" charset="0"/>
            </a:endParaRPr>
          </a:p>
          <a:p>
            <a:pPr algn="ctr"/>
            <a:endParaRPr lang="ru-RU" dirty="0">
              <a:latin typeface="Arial Black" panose="020B0A04020102020204" pitchFamily="34" charset="0"/>
            </a:endParaRPr>
          </a:p>
          <a:p>
            <a:pPr algn="ctr"/>
            <a:endParaRPr lang="ru-RU" dirty="0" smtClean="0">
              <a:latin typeface="Arial Black" panose="020B0A04020102020204" pitchFamily="34" charset="0"/>
            </a:endParaRPr>
          </a:p>
          <a:p>
            <a:pPr algn="ctr"/>
            <a:endParaRPr lang="ru-RU" dirty="0">
              <a:latin typeface="Arial Black" panose="020B0A04020102020204" pitchFamily="34" charset="0"/>
            </a:endParaRPr>
          </a:p>
          <a:p>
            <a:pPr algn="ctr"/>
            <a:endParaRPr lang="ru-RU" dirty="0" smtClean="0">
              <a:latin typeface="Arial Black" panose="020B0A04020102020204" pitchFamily="34" charset="0"/>
            </a:endParaRPr>
          </a:p>
          <a:p>
            <a:pPr algn="ctr"/>
            <a:r>
              <a:rPr lang="ru-RU" sz="5400" dirty="0" smtClean="0">
                <a:latin typeface="Arial Black" panose="020B0A04020102020204" pitchFamily="34" charset="0"/>
              </a:rPr>
              <a:t>«Пантера»</a:t>
            </a:r>
            <a:endParaRPr lang="ru-RU" sz="5400" dirty="0">
              <a:latin typeface="Arial Black" panose="020B0A04020102020204" pitchFamily="34" charset="0"/>
            </a:endParaRPr>
          </a:p>
        </p:txBody>
      </p:sp>
    </p:spTree>
    <p:extLst>
      <p:ext uri="{BB962C8B-B14F-4D97-AF65-F5344CB8AC3E}">
        <p14:creationId xmlns:p14="http://schemas.microsoft.com/office/powerpoint/2010/main" val="37230768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4" name="Рисунок 3" descr="1211299875_ewhrijwwegr0huvd8netthc2k80bk2ht_6.jpg"/>
          <p:cNvPicPr>
            <a:picLocks noChangeAspect="1"/>
          </p:cNvPicPr>
          <p:nvPr/>
        </p:nvPicPr>
        <p:blipFill>
          <a:blip r:embed="rId2" cstate="print"/>
          <a:stretch>
            <a:fillRect/>
          </a:stretch>
        </p:blipFill>
        <p:spPr>
          <a:xfrm>
            <a:off x="0" y="0"/>
            <a:ext cx="9144000" cy="6858000"/>
          </a:xfrm>
          <a:prstGeom prst="rect">
            <a:avLst/>
          </a:prstGeom>
        </p:spPr>
      </p:pic>
      <p:sp>
        <p:nvSpPr>
          <p:cNvPr id="5" name="TextBox 4"/>
          <p:cNvSpPr txBox="1"/>
          <p:nvPr/>
        </p:nvSpPr>
        <p:spPr>
          <a:xfrm>
            <a:off x="0" y="4869160"/>
            <a:ext cx="5544616" cy="1754326"/>
          </a:xfrm>
          <a:prstGeom prst="rect">
            <a:avLst/>
          </a:prstGeom>
          <a:noFill/>
        </p:spPr>
        <p:txBody>
          <a:bodyPr wrap="square" rtlCol="0">
            <a:spAutoFit/>
          </a:bodyPr>
          <a:lstStyle/>
          <a:p>
            <a:r>
              <a:rPr lang="ru-RU"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mic Sans MS" pitchFamily="66" charset="0"/>
              </a:rPr>
              <a:t>Кто такая </a:t>
            </a:r>
          </a:p>
          <a:p>
            <a:r>
              <a:rPr lang="ru-RU"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mic Sans MS" pitchFamily="66" charset="0"/>
              </a:rPr>
              <a:t>«Пантера»?</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Comic Sans MS" pitchFamily="66"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magical-sky.jpg"/>
          <p:cNvPicPr>
            <a:picLocks noGrp="1" noChangeAspect="1"/>
          </p:cNvPicPr>
          <p:nvPr>
            <p:ph idx="1"/>
          </p:nvPr>
        </p:nvPicPr>
        <p:blipFill>
          <a:blip r:embed="rId2" cstate="print"/>
          <a:stretch>
            <a:fillRect/>
          </a:stretch>
        </p:blipFill>
        <p:spPr>
          <a:xfrm>
            <a:off x="0" y="0"/>
            <a:ext cx="9144000" cy="6858000"/>
          </a:xfrm>
        </p:spPr>
      </p:pic>
      <p:sp>
        <p:nvSpPr>
          <p:cNvPr id="5" name="Прямоугольник 4"/>
          <p:cNvSpPr/>
          <p:nvPr/>
        </p:nvSpPr>
        <p:spPr>
          <a:xfrm>
            <a:off x="3347864" y="404664"/>
            <a:ext cx="2232248" cy="122413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3" action="ppaction://hlinksldjump"/>
              </a:rPr>
              <a:t>Пантера</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6" name="Прямоугольник 5"/>
          <p:cNvSpPr/>
          <p:nvPr/>
        </p:nvSpPr>
        <p:spPr>
          <a:xfrm>
            <a:off x="251520" y="2060848"/>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4" action="ppaction://hlinksldjump"/>
              </a:rPr>
              <a:t>Где живет?</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7" name="Прямоугольник 6"/>
          <p:cNvSpPr/>
          <p:nvPr/>
        </p:nvSpPr>
        <p:spPr>
          <a:xfrm>
            <a:off x="2555776" y="2060848"/>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5" action="ppaction://hlinksldjump"/>
              </a:rPr>
              <a:t>Чем питается?</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8" name="Прямоугольник 7"/>
          <p:cNvSpPr/>
          <p:nvPr/>
        </p:nvSpPr>
        <p:spPr>
          <a:xfrm>
            <a:off x="4860032" y="2060848"/>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6" action="ppaction://hlinksldjump"/>
              </a:rPr>
              <a:t>Интересные факты</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9" name="Прямоугольник 8"/>
          <p:cNvSpPr/>
          <p:nvPr/>
        </p:nvSpPr>
        <p:spPr>
          <a:xfrm>
            <a:off x="7164288" y="2060848"/>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7" action="ppaction://hlinksldjump"/>
              </a:rPr>
              <a:t>Какие бывают?</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0" name="Прямоугольник 9"/>
          <p:cNvSpPr/>
          <p:nvPr/>
        </p:nvSpPr>
        <p:spPr>
          <a:xfrm>
            <a:off x="251520" y="3645024"/>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8" action="ppaction://hlinksldjump"/>
              </a:rPr>
              <a:t>Интернет</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1" name="Прямоугольник 10"/>
          <p:cNvSpPr/>
          <p:nvPr/>
        </p:nvSpPr>
        <p:spPr>
          <a:xfrm>
            <a:off x="2555776" y="3645024"/>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9" action="ppaction://hlinksldjump"/>
              </a:rPr>
              <a:t>Книга</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2" name="Прямоугольник 11"/>
          <p:cNvSpPr/>
          <p:nvPr/>
        </p:nvSpPr>
        <p:spPr>
          <a:xfrm>
            <a:off x="4860032" y="3645024"/>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10" action="ppaction://hlinksldjump"/>
              </a:rPr>
              <a:t>Журнал</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 name="Прямоугольник 12"/>
          <p:cNvSpPr/>
          <p:nvPr/>
        </p:nvSpPr>
        <p:spPr>
          <a:xfrm>
            <a:off x="7164288" y="3717032"/>
            <a:ext cx="1728192" cy="115212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11" action="ppaction://hlinksldjump"/>
              </a:rPr>
              <a:t>Словарь</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4" name="Прямоугольник 13"/>
          <p:cNvSpPr/>
          <p:nvPr/>
        </p:nvSpPr>
        <p:spPr>
          <a:xfrm>
            <a:off x="3491880" y="5229200"/>
            <a:ext cx="2232248" cy="108012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12" action="ppaction://hlinksldjump"/>
              </a:rPr>
              <a:t>Результат</a:t>
            </a: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Содержимое 3" descr="magical-sky.jpg"/>
          <p:cNvPicPr>
            <a:picLocks noChangeAspect="1"/>
          </p:cNvPicPr>
          <p:nvPr/>
        </p:nvPicPr>
        <p:blipFill>
          <a:blip r:embed="rId2" cstate="print"/>
          <a:stretch>
            <a:fillRect/>
          </a:stretch>
        </p:blipFill>
        <p:spPr>
          <a:xfrm>
            <a:off x="0" y="0"/>
            <a:ext cx="9144000" cy="6858000"/>
          </a:xfrm>
          <a:prstGeom prst="rect">
            <a:avLst/>
          </a:prstGeom>
        </p:spPr>
      </p:pic>
      <p:pic>
        <p:nvPicPr>
          <p:cNvPr id="5" name="Рисунок 4" descr="1329909684_chernaya-pantera.jpg"/>
          <p:cNvPicPr>
            <a:picLocks noChangeAspect="1"/>
          </p:cNvPicPr>
          <p:nvPr/>
        </p:nvPicPr>
        <p:blipFill>
          <a:blip r:embed="rId3" cstate="print"/>
          <a:srcRect r="4418" b="5530"/>
          <a:stretch>
            <a:fillRect/>
          </a:stretch>
        </p:blipFill>
        <p:spPr>
          <a:xfrm rot="21123072">
            <a:off x="653078" y="450593"/>
            <a:ext cx="3994211" cy="29608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170" name="Picture 2" descr="http://shkolazhizni.ru/img/content/i44/44181.jpg"/>
          <p:cNvPicPr>
            <a:picLocks noGrp="1" noChangeAspect="1" noChangeArrowheads="1"/>
          </p:cNvPicPr>
          <p:nvPr>
            <p:ph idx="1"/>
          </p:nvPr>
        </p:nvPicPr>
        <p:blipFill>
          <a:blip r:embed="rId4" cstate="print"/>
          <a:srcRect/>
          <a:stretch>
            <a:fillRect/>
          </a:stretch>
        </p:blipFill>
        <p:spPr bwMode="auto">
          <a:xfrm>
            <a:off x="5436096" y="1700808"/>
            <a:ext cx="3384376" cy="40324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172" name="Picture 4" descr="http://www.kartinki24.ru/uploads/gallery/comthumb/278/kartinki24_ru_animals_panthers_0003.jpg"/>
          <p:cNvPicPr>
            <a:picLocks noChangeAspect="1" noChangeArrowheads="1"/>
          </p:cNvPicPr>
          <p:nvPr/>
        </p:nvPicPr>
        <p:blipFill>
          <a:blip r:embed="rId5" cstate="print"/>
          <a:srcRect/>
          <a:stretch>
            <a:fillRect/>
          </a:stretch>
        </p:blipFill>
        <p:spPr bwMode="auto">
          <a:xfrm rot="363453">
            <a:off x="1035512" y="3418697"/>
            <a:ext cx="4052250" cy="28979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3" descr="magical-sky.jpg"/>
          <p:cNvPicPr>
            <a:picLocks noChangeAspect="1"/>
          </p:cNvPicPr>
          <p:nvPr/>
        </p:nvPicPr>
        <p:blipFill>
          <a:blip r:embed="rId2" cstate="print"/>
          <a:stretch>
            <a:fillRect/>
          </a:stretch>
        </p:blipFill>
        <p:spPr>
          <a:xfrm>
            <a:off x="0" y="0"/>
            <a:ext cx="9144000" cy="6858000"/>
          </a:xfrm>
          <a:prstGeom prst="rect">
            <a:avLst/>
          </a:prstGeom>
        </p:spPr>
      </p:pic>
      <p:pic>
        <p:nvPicPr>
          <p:cNvPr id="4098" name="Picture 2" descr="http://www.gifss.es/animales/panteras/pantera02.gif"/>
          <p:cNvPicPr>
            <a:picLocks noGrp="1" noChangeAspect="1" noChangeArrowheads="1"/>
          </p:cNvPicPr>
          <p:nvPr>
            <p:ph idx="1"/>
          </p:nvPr>
        </p:nvPicPr>
        <p:blipFill>
          <a:blip r:embed="rId3" cstate="print"/>
          <a:srcRect/>
          <a:stretch>
            <a:fillRect/>
          </a:stretch>
        </p:blipFill>
        <p:spPr bwMode="auto">
          <a:xfrm>
            <a:off x="2627784" y="4149080"/>
            <a:ext cx="4104456" cy="3078342"/>
          </a:xfrm>
          <a:prstGeom prst="rect">
            <a:avLst/>
          </a:prstGeom>
          <a:noFill/>
        </p:spPr>
      </p:pic>
      <p:sp>
        <p:nvSpPr>
          <p:cNvPr id="6" name="Прямоугольник 5"/>
          <p:cNvSpPr/>
          <p:nvPr/>
        </p:nvSpPr>
        <p:spPr>
          <a:xfrm>
            <a:off x="2051720" y="764704"/>
            <a:ext cx="5472608" cy="2952328"/>
          </a:xfrm>
          <a:prstGeom prst="rect">
            <a:avLst/>
          </a:prstGeom>
        </p:spPr>
        <p:txBody>
          <a:bodyPr wrap="square">
            <a:spAutoFit/>
          </a:bodyPr>
          <a:lstStyle/>
          <a:p>
            <a:pPr algn="ctr"/>
            <a:r>
              <a:rPr lang="ru-RU" b="1" spc="50" dirty="0" smtClean="0">
                <a:ln w="13500">
                  <a:solidFill>
                    <a:schemeClr val="accent1">
                      <a:shade val="2500"/>
                      <a:alpha val="6500"/>
                    </a:schemeClr>
                  </a:solidFill>
                  <a:prstDash val="solid"/>
                </a:ln>
                <a:effectLst>
                  <a:innerShdw blurRad="50900" dist="38500" dir="13500000">
                    <a:srgbClr val="000000">
                      <a:alpha val="60000"/>
                    </a:srgbClr>
                  </a:innerShdw>
                </a:effectLst>
                <a:latin typeface="Comic Sans MS" pitchFamily="66" charset="0"/>
              </a:rPr>
              <a:t>Бывает, этот хищник живет неподалеку от населенных пунктов, держится по одиночке и выходит на охоту ночью. Он прекрасно лазает по деревьям, нередко устраиваясь там на дневной отдых или в засаде, а порой, даже ловит на деревьях обезьян. Однако, в основном, пантера охотится на земле. Спят пантеры на деревьях, растянувшись на ветках и свесив лапы вниз. </a:t>
            </a:r>
            <a:endParaRPr lang="ru-RU" b="1" spc="50" dirty="0">
              <a:ln w="13500">
                <a:solidFill>
                  <a:schemeClr val="accent1">
                    <a:shade val="2500"/>
                    <a:alpha val="6500"/>
                  </a:schemeClr>
                </a:solidFill>
                <a:prstDash val="solid"/>
              </a:ln>
              <a:effectLst>
                <a:innerShdw blurRad="50900" dist="38500" dir="13500000">
                  <a:srgbClr val="000000">
                    <a:alpha val="60000"/>
                  </a:srgbClr>
                </a:innerShdw>
              </a:effectLst>
              <a:latin typeface="Comic Sans MS" pitchFamily="66"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3" descr="magical-sky.jpg"/>
          <p:cNvPicPr>
            <a:picLocks noChangeAspect="1"/>
          </p:cNvPicPr>
          <p:nvPr/>
        </p:nvPicPr>
        <p:blipFill>
          <a:blip r:embed="rId2" cstate="print"/>
          <a:stretch>
            <a:fillRect/>
          </a:stretch>
        </p:blipFill>
        <p:spPr>
          <a:xfrm>
            <a:off x="0" y="0"/>
            <a:ext cx="9144000" cy="6858000"/>
          </a:xfrm>
          <a:prstGeom prst="rect">
            <a:avLst/>
          </a:prstGeom>
        </p:spPr>
      </p:pic>
      <p:pic>
        <p:nvPicPr>
          <p:cNvPr id="3074" name="Picture 2" descr="http://www.ec-dejavu.net/images/p/panther_1.jpg"/>
          <p:cNvPicPr>
            <a:picLocks noGrp="1" noChangeAspect="1" noChangeArrowheads="1"/>
          </p:cNvPicPr>
          <p:nvPr>
            <p:ph idx="1"/>
          </p:nvPr>
        </p:nvPicPr>
        <p:blipFill>
          <a:blip r:embed="rId3" cstate="print"/>
          <a:srcRect/>
          <a:stretch>
            <a:fillRect/>
          </a:stretch>
        </p:blipFill>
        <p:spPr bwMode="auto">
          <a:xfrm>
            <a:off x="467544" y="764704"/>
            <a:ext cx="3467185" cy="5184576"/>
          </a:xfrm>
          <a:prstGeom prst="rect">
            <a:avLst/>
          </a:prstGeom>
          <a:ln>
            <a:noFill/>
          </a:ln>
          <a:effectLst>
            <a:softEdge rad="112500"/>
          </a:effectLst>
        </p:spPr>
      </p:pic>
      <p:sp>
        <p:nvSpPr>
          <p:cNvPr id="6" name="Прямоугольник 5"/>
          <p:cNvSpPr/>
          <p:nvPr/>
        </p:nvSpPr>
        <p:spPr>
          <a:xfrm>
            <a:off x="4716016" y="1196752"/>
            <a:ext cx="3582144" cy="4524315"/>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Пантеры, когда они сытые, не нападут даже на маленького козленка, если тот будет ходить возле носа дикой кошки. Но когда пантера голодная, то она будет кидаться на все подряд. Опасность для людей в том, что пантеры могут селиться вблизи человеческого жилья. Если пантера голодна долгое время, то кошка запросто может заходить в деревни и города. Так как пантеры — это ночные охотники, то часто они нападают на спящих людей.</a:t>
            </a:r>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magical-sky.jpg"/>
          <p:cNvPicPr>
            <a:picLocks noGrp="1" noChangeAspect="1"/>
          </p:cNvPicPr>
          <p:nvPr>
            <p:ph idx="1"/>
          </p:nvPr>
        </p:nvPicPr>
        <p:blipFill>
          <a:blip r:embed="rId2" cstate="print"/>
          <a:stretch>
            <a:fillRect/>
          </a:stretch>
        </p:blipFill>
        <p:spPr>
          <a:xfrm>
            <a:off x="0" y="0"/>
            <a:ext cx="9144000" cy="6858000"/>
          </a:xfrm>
        </p:spPr>
      </p:pic>
      <p:pic>
        <p:nvPicPr>
          <p:cNvPr id="2050" name="Picture 2" descr="http://www.bugaga.ru/uploads/posts/2008-11/1227985491_061.jpg"/>
          <p:cNvPicPr>
            <a:picLocks noChangeAspect="1" noChangeArrowheads="1"/>
          </p:cNvPicPr>
          <p:nvPr/>
        </p:nvPicPr>
        <p:blipFill>
          <a:blip r:embed="rId3" cstate="print"/>
          <a:srcRect/>
          <a:stretch>
            <a:fillRect/>
          </a:stretch>
        </p:blipFill>
        <p:spPr bwMode="auto">
          <a:xfrm>
            <a:off x="5724128" y="4221088"/>
            <a:ext cx="3174699" cy="2349277"/>
          </a:xfrm>
          <a:prstGeom prst="rect">
            <a:avLst/>
          </a:prstGeom>
          <a:ln>
            <a:noFill/>
          </a:ln>
          <a:effectLst>
            <a:softEdge rad="112500"/>
          </a:effectLst>
        </p:spPr>
      </p:pic>
      <p:sp>
        <p:nvSpPr>
          <p:cNvPr id="5" name="Скругленный прямоугольник 4"/>
          <p:cNvSpPr/>
          <p:nvPr/>
        </p:nvSpPr>
        <p:spPr>
          <a:xfrm>
            <a:off x="539552" y="476672"/>
            <a:ext cx="2520280" cy="144016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dirty="0" smtClean="0">
                <a:latin typeface="Comic Sans MS" pitchFamily="66" charset="0"/>
              </a:rPr>
              <a:t>Вообще-то, пантера — это никто иной, как один из представителей леопардов</a:t>
            </a:r>
            <a:endParaRPr lang="ru-RU" dirty="0">
              <a:latin typeface="Comic Sans MS" pitchFamily="66" charset="0"/>
            </a:endParaRPr>
          </a:p>
        </p:txBody>
      </p:sp>
      <p:sp>
        <p:nvSpPr>
          <p:cNvPr id="6" name="Скругленный прямоугольник 5"/>
          <p:cNvSpPr/>
          <p:nvPr/>
        </p:nvSpPr>
        <p:spPr>
          <a:xfrm>
            <a:off x="5220072" y="1340768"/>
            <a:ext cx="2520280" cy="144016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dirty="0" smtClean="0">
                <a:latin typeface="Comic Sans MS" pitchFamily="66" charset="0"/>
              </a:rPr>
              <a:t>Встречаются они исключительно в тропических странах</a:t>
            </a:r>
            <a:endParaRPr lang="ru-RU" dirty="0">
              <a:latin typeface="Comic Sans MS" pitchFamily="66" charset="0"/>
            </a:endParaRPr>
          </a:p>
        </p:txBody>
      </p:sp>
      <p:sp>
        <p:nvSpPr>
          <p:cNvPr id="7" name="Скругленный прямоугольник 6"/>
          <p:cNvSpPr/>
          <p:nvPr/>
        </p:nvSpPr>
        <p:spPr>
          <a:xfrm>
            <a:off x="1691680" y="2780928"/>
            <a:ext cx="2520280" cy="144016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dirty="0" smtClean="0">
                <a:latin typeface="Comic Sans MS" pitchFamily="66" charset="0"/>
              </a:rPr>
              <a:t>Они могут запрыгивать на деревья высотой до 5,5 метров</a:t>
            </a:r>
            <a:endParaRPr lang="ru-RU" dirty="0">
              <a:latin typeface="Comic Sans MS" pitchFamily="66" charset="0"/>
            </a:endParaRPr>
          </a:p>
        </p:txBody>
      </p:sp>
      <p:sp>
        <p:nvSpPr>
          <p:cNvPr id="8" name="Скругленный прямоугольник 7"/>
          <p:cNvSpPr/>
          <p:nvPr/>
        </p:nvSpPr>
        <p:spPr>
          <a:xfrm>
            <a:off x="2771800" y="5013176"/>
            <a:ext cx="2520280" cy="144016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dirty="0" smtClean="0">
                <a:latin typeface="Comic Sans MS" pitchFamily="66" charset="0"/>
              </a:rPr>
              <a:t>Масса обычно 32-40 кг, но изредка превышает 100 кг</a:t>
            </a:r>
            <a:endParaRPr lang="ru-RU" dirty="0">
              <a:latin typeface="Comic Sans MS" pitchFamily="66"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magical-sky.jpg"/>
          <p:cNvPicPr>
            <a:picLocks noGrp="1" noChangeAspect="1"/>
          </p:cNvPicPr>
          <p:nvPr>
            <p:ph idx="1"/>
          </p:nvPr>
        </p:nvPicPr>
        <p:blipFill>
          <a:blip r:embed="rId2" cstate="print"/>
          <a:stretch>
            <a:fillRect/>
          </a:stretch>
        </p:blipFill>
        <p:spPr>
          <a:xfrm>
            <a:off x="0" y="0"/>
            <a:ext cx="9144000" cy="6858000"/>
          </a:xfrm>
        </p:spPr>
      </p:pic>
      <p:pic>
        <p:nvPicPr>
          <p:cNvPr id="1026" name="Picture 2" descr="File:Jaguar sitting small.jpg"/>
          <p:cNvPicPr>
            <a:picLocks noChangeAspect="1" noChangeArrowheads="1"/>
          </p:cNvPicPr>
          <p:nvPr/>
        </p:nvPicPr>
        <p:blipFill>
          <a:blip r:embed="rId3" cstate="print"/>
          <a:srcRect/>
          <a:stretch>
            <a:fillRect/>
          </a:stretch>
        </p:blipFill>
        <p:spPr bwMode="auto">
          <a:xfrm>
            <a:off x="467544" y="476672"/>
            <a:ext cx="4286250" cy="5715000"/>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475656" y="5733256"/>
            <a:ext cx="2160240" cy="369332"/>
          </a:xfrm>
          <a:prstGeom prst="rect">
            <a:avLst/>
          </a:prstGeom>
          <a:noFill/>
        </p:spPr>
        <p:txBody>
          <a:bodyPr wrap="square" rtlCol="0">
            <a:spAutoFit/>
          </a:bodyPr>
          <a:lstStyle/>
          <a:p>
            <a:pPr algn="ct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rPr>
              <a:t>Пантера - Ягуар</a:t>
            </a:r>
            <a:endParaRPr lang="ru-RU"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omic Sans MS" pitchFamily="66" charset="0"/>
            </a:endParaRPr>
          </a:p>
        </p:txBody>
      </p:sp>
      <p:pic>
        <p:nvPicPr>
          <p:cNvPr id="6" name="Рисунок 5" descr="Jaguar-schwarzer-panther-zoologie.de-nk0005.JPG"/>
          <p:cNvPicPr>
            <a:picLocks noChangeAspect="1"/>
          </p:cNvPicPr>
          <p:nvPr/>
        </p:nvPicPr>
        <p:blipFill>
          <a:blip r:embed="rId4" cstate="print"/>
          <a:stretch>
            <a:fillRect/>
          </a:stretch>
        </p:blipFill>
        <p:spPr>
          <a:xfrm>
            <a:off x="5004048" y="476672"/>
            <a:ext cx="3827604" cy="5760640"/>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6012160" y="548680"/>
            <a:ext cx="1944216" cy="369332"/>
          </a:xfrm>
          <a:prstGeom prst="rect">
            <a:avLst/>
          </a:prstGeom>
          <a:noFill/>
        </p:spPr>
        <p:txBody>
          <a:bodyPr wrap="square" rtlCol="0">
            <a:spAutoFit/>
          </a:bodyPr>
          <a:lstStyle/>
          <a:p>
            <a:pPr algn="ctr"/>
            <a:r>
              <a:rPr lang="ru-RU" dirty="0" smtClean="0">
                <a:latin typeface="Comic Sans MS" pitchFamily="66" charset="0"/>
              </a:rPr>
              <a:t>Черная Пантера</a:t>
            </a:r>
            <a:endParaRPr lang="ru-RU" dirty="0">
              <a:latin typeface="Comic Sans MS" pitchFamily="66"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magical-sky.jpg"/>
          <p:cNvPicPr>
            <a:picLocks noGrp="1" noChangeAspect="1"/>
          </p:cNvPicPr>
          <p:nvPr>
            <p:ph idx="1"/>
          </p:nvPr>
        </p:nvPicPr>
        <p:blipFill>
          <a:blip r:embed="rId2" cstate="print"/>
          <a:stretch>
            <a:fillRect/>
          </a:stretch>
        </p:blipFill>
        <p:spPr>
          <a:xfrm>
            <a:off x="0" y="0"/>
            <a:ext cx="9144000" cy="6858000"/>
          </a:xfrm>
        </p:spPr>
      </p:pic>
      <p:pic>
        <p:nvPicPr>
          <p:cNvPr id="5" name="Рисунок 4" descr="computer-clip-art.png"/>
          <p:cNvPicPr>
            <a:picLocks noChangeAspect="1"/>
          </p:cNvPicPr>
          <p:nvPr/>
        </p:nvPicPr>
        <p:blipFill>
          <a:blip r:embed="rId3" cstate="print"/>
          <a:stretch>
            <a:fillRect/>
          </a:stretch>
        </p:blipFill>
        <p:spPr>
          <a:xfrm>
            <a:off x="0" y="3212976"/>
            <a:ext cx="4495153" cy="3296446"/>
          </a:xfrm>
          <a:prstGeom prst="rect">
            <a:avLst/>
          </a:prstGeom>
        </p:spPr>
      </p:pic>
      <p:sp>
        <p:nvSpPr>
          <p:cNvPr id="6" name="Прямоугольник 5"/>
          <p:cNvSpPr/>
          <p:nvPr/>
        </p:nvSpPr>
        <p:spPr>
          <a:xfrm>
            <a:off x="3563888" y="764704"/>
            <a:ext cx="4464496" cy="286232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ru-RU" sz="2000" dirty="0" smtClean="0">
                <a:latin typeface="Comic Sans MS" pitchFamily="66" charset="0"/>
              </a:rPr>
              <a:t>Хищный зверь семейства кошачьих с темными кольцеобразными пятнами на золотистой или серой шкуре. Греческое прочтение слова мужского рода имеет недостоверный характер, его происхождение ищут в Древней Индии</a:t>
            </a:r>
            <a:endParaRPr lang="ru-RU" sz="2000" dirty="0">
              <a:latin typeface="Comic Sans MS" pitchFamily="66"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magical-sky.jpg"/>
          <p:cNvPicPr>
            <a:picLocks noGrp="1" noChangeAspect="1"/>
          </p:cNvPicPr>
          <p:nvPr>
            <p:ph idx="1"/>
          </p:nvPr>
        </p:nvPicPr>
        <p:blipFill>
          <a:blip r:embed="rId2" cstate="print"/>
          <a:stretch>
            <a:fillRect/>
          </a:stretch>
        </p:blipFill>
        <p:spPr>
          <a:xfrm>
            <a:off x="0" y="0"/>
            <a:ext cx="9144000" cy="6858000"/>
          </a:xfrm>
        </p:spPr>
      </p:pic>
      <p:pic>
        <p:nvPicPr>
          <p:cNvPr id="3" name="Рисунок 2" descr="09313bdb7fc89c882e056fd6b49178fe.jpg"/>
          <p:cNvPicPr>
            <a:picLocks noChangeAspect="1"/>
          </p:cNvPicPr>
          <p:nvPr/>
        </p:nvPicPr>
        <p:blipFill>
          <a:blip r:embed="rId3" cstate="print"/>
          <a:stretch>
            <a:fillRect/>
          </a:stretch>
        </p:blipFill>
        <p:spPr>
          <a:xfrm>
            <a:off x="395537" y="3711406"/>
            <a:ext cx="3672408" cy="2983125"/>
          </a:xfrm>
          <a:prstGeom prst="rect">
            <a:avLst/>
          </a:prstGeom>
        </p:spPr>
      </p:pic>
      <p:sp>
        <p:nvSpPr>
          <p:cNvPr id="5" name="Прямоугольник 4"/>
          <p:cNvSpPr/>
          <p:nvPr/>
        </p:nvSpPr>
        <p:spPr>
          <a:xfrm>
            <a:off x="3923928" y="764704"/>
            <a:ext cx="4572000" cy="3170099"/>
          </a:xfrm>
          <a:prstGeom prst="rect">
            <a:avLst/>
          </a:prstGeom>
        </p:spPr>
        <p:style>
          <a:lnRef idx="1">
            <a:schemeClr val="accent5"/>
          </a:lnRef>
          <a:fillRef idx="2">
            <a:schemeClr val="accent5"/>
          </a:fillRef>
          <a:effectRef idx="1">
            <a:schemeClr val="accent5"/>
          </a:effectRef>
          <a:fontRef idx="minor">
            <a:schemeClr val="dk1"/>
          </a:fontRef>
        </p:style>
        <p:txBody>
          <a:bodyPr>
            <a:spAutoFit/>
          </a:bodyPr>
          <a:lstStyle/>
          <a:p>
            <a:pPr algn="ctr"/>
            <a:r>
              <a:rPr lang="ru-RU" sz="2000" dirty="0" smtClean="0">
                <a:latin typeface="Comic Sans MS" pitchFamily="66" charset="0"/>
              </a:rPr>
              <a:t>Вообще-то, пантера — это никто иной, как один из представителей леопардов. Их выделяют из-за того, что в отличие от обыкновенных леопардов, к которым мы привыкли, пантеры — это </a:t>
            </a:r>
            <a:r>
              <a:rPr lang="ru-RU" sz="2000" dirty="0" smtClean="0">
                <a:latin typeface="Comic Sans MS" pitchFamily="66" charset="0"/>
              </a:rPr>
              <a:t>животные - </a:t>
            </a:r>
            <a:r>
              <a:rPr lang="ru-RU" sz="2000" dirty="0" err="1" smtClean="0">
                <a:latin typeface="Comic Sans MS" pitchFamily="66" charset="0"/>
              </a:rPr>
              <a:t>меланисты</a:t>
            </a:r>
            <a:r>
              <a:rPr lang="ru-RU" sz="2000" dirty="0" smtClean="0">
                <a:latin typeface="Comic Sans MS" pitchFamily="66" charset="0"/>
              </a:rPr>
              <a:t>, имеющие только одну ровную окраску. Именно поэтому их называют черными пантерами.</a:t>
            </a:r>
            <a:endParaRPr lang="ru-RU" sz="2000" dirty="0">
              <a:latin typeface="Comic Sans MS" pitchFamily="66"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3" descr="magical-sky.jpg"/>
          <p:cNvPicPr>
            <a:picLocks noChangeAspect="1"/>
          </p:cNvPicPr>
          <p:nvPr/>
        </p:nvPicPr>
        <p:blipFill>
          <a:blip r:embed="rId2" cstate="print"/>
          <a:stretch>
            <a:fillRect/>
          </a:stretch>
        </p:blipFill>
        <p:spPr>
          <a:xfrm>
            <a:off x="0" y="0"/>
            <a:ext cx="9144000" cy="6858000"/>
          </a:xfrm>
          <a:prstGeom prst="rect">
            <a:avLst/>
          </a:prstGeom>
        </p:spPr>
      </p:pic>
      <p:pic>
        <p:nvPicPr>
          <p:cNvPr id="22530" name="Picture 2" descr="http://www.detvora74.ru/pics/uploads/77772777.jpeg"/>
          <p:cNvPicPr>
            <a:picLocks noGrp="1" noChangeAspect="1" noChangeArrowheads="1"/>
          </p:cNvPicPr>
          <p:nvPr>
            <p:ph idx="1"/>
          </p:nvPr>
        </p:nvPicPr>
        <p:blipFill>
          <a:blip r:embed="rId3" cstate="print"/>
          <a:srcRect/>
          <a:stretch>
            <a:fillRect/>
          </a:stretch>
        </p:blipFill>
        <p:spPr bwMode="auto">
          <a:xfrm>
            <a:off x="251520" y="3573016"/>
            <a:ext cx="3356868" cy="2987612"/>
          </a:xfrm>
          <a:prstGeom prst="rect">
            <a:avLst/>
          </a:prstGeom>
          <a:ln>
            <a:noFill/>
          </a:ln>
          <a:effectLst>
            <a:softEdge rad="112500"/>
          </a:effectLst>
        </p:spPr>
      </p:pic>
      <p:sp>
        <p:nvSpPr>
          <p:cNvPr id="6" name="Прямоугольник 5"/>
          <p:cNvSpPr/>
          <p:nvPr/>
        </p:nvSpPr>
        <p:spPr>
          <a:xfrm>
            <a:off x="3923928" y="548680"/>
            <a:ext cx="4572000" cy="3477875"/>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ctr" fontAlgn="base"/>
            <a:r>
              <a:rPr lang="ru-RU" sz="2000" b="1" dirty="0" smtClean="0">
                <a:latin typeface="Comic Sans MS" pitchFamily="66" charset="0"/>
              </a:rPr>
              <a:t>Пантера – </a:t>
            </a:r>
            <a:r>
              <a:rPr lang="ru-RU" sz="2000" dirty="0" smtClean="0">
                <a:latin typeface="Comic Sans MS" pitchFamily="66" charset="0"/>
              </a:rPr>
              <a:t>животное необычайно гармонично сложенное, грациозное, гибкое. И, если лев – царь зверей, то пантера – несомненно, богиня животного мира.</a:t>
            </a:r>
          </a:p>
          <a:p>
            <a:pPr algn="ctr" fontAlgn="base"/>
            <a:r>
              <a:rPr lang="ru-RU" sz="2000" dirty="0" smtClean="0">
                <a:latin typeface="Comic Sans MS" pitchFamily="66" charset="0"/>
              </a:rPr>
              <a:t>При упоминании об этой черной дикой кошке у многих возникает каждый раз ассоциация с мудрой красавицей </a:t>
            </a:r>
            <a:r>
              <a:rPr lang="ru-RU" sz="2000" dirty="0" err="1" smtClean="0">
                <a:latin typeface="Comic Sans MS" pitchFamily="66" charset="0"/>
              </a:rPr>
              <a:t>Багирой</a:t>
            </a:r>
            <a:r>
              <a:rPr lang="ru-RU" sz="2000" dirty="0" smtClean="0">
                <a:latin typeface="Comic Sans MS" pitchFamily="66" charset="0"/>
              </a:rPr>
              <a:t> из мультфильма о </a:t>
            </a:r>
            <a:r>
              <a:rPr lang="ru-RU" sz="2000" dirty="0" err="1" smtClean="0">
                <a:latin typeface="Comic Sans MS" pitchFamily="66" charset="0"/>
              </a:rPr>
              <a:t>Маугли</a:t>
            </a:r>
            <a:r>
              <a:rPr lang="ru-RU" sz="2000" dirty="0" smtClean="0">
                <a:latin typeface="Comic Sans MS" pitchFamily="66" charset="0"/>
              </a:rPr>
              <a:t>.</a:t>
            </a:r>
            <a:endParaRPr lang="ru-RU" sz="2000" dirty="0">
              <a:latin typeface="Comic Sans MS"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3" descr="magical-sky.jpg"/>
          <p:cNvPicPr>
            <a:picLocks noChangeAspect="1"/>
          </p:cNvPicPr>
          <p:nvPr/>
        </p:nvPicPr>
        <p:blipFill>
          <a:blip r:embed="rId2" cstate="print"/>
          <a:stretch>
            <a:fillRect/>
          </a:stretch>
        </p:blipFill>
        <p:spPr>
          <a:xfrm>
            <a:off x="0" y="0"/>
            <a:ext cx="9144000" cy="6858000"/>
          </a:xfrm>
          <a:prstGeom prst="rect">
            <a:avLst/>
          </a:prstGeom>
        </p:spPr>
      </p:pic>
      <p:sp>
        <p:nvSpPr>
          <p:cNvPr id="3" name="Прямоугольник 2"/>
          <p:cNvSpPr/>
          <p:nvPr/>
        </p:nvSpPr>
        <p:spPr>
          <a:xfrm>
            <a:off x="3995936" y="476672"/>
            <a:ext cx="4572000" cy="3785652"/>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a:r>
              <a:rPr lang="ru-RU" sz="2000" dirty="0" smtClean="0">
                <a:latin typeface="Comic Sans MS" pitchFamily="66" charset="0"/>
              </a:rPr>
              <a:t>Пантера - животное черное? Не обязательно! Дело в том, что пантера – это не отдельный, самостоятельный вид животного. Это род кошачьих, куда входят тигр, лев, ягуар и леопард. А темный окрас шерсти - результат наследственных генетических изменений под названием </a:t>
            </a:r>
            <a:r>
              <a:rPr lang="ru-RU" sz="2000" dirty="0" err="1" smtClean="0">
                <a:latin typeface="Comic Sans MS" pitchFamily="66" charset="0"/>
              </a:rPr>
              <a:t>меланизм</a:t>
            </a:r>
            <a:r>
              <a:rPr lang="ru-RU" sz="2000" dirty="0" smtClean="0">
                <a:latin typeface="Comic Sans MS" pitchFamily="66" charset="0"/>
              </a:rPr>
              <a:t>. Чаще всего черным вариантом окраса обладают леопарды и ягуары.</a:t>
            </a:r>
            <a:endParaRPr lang="ru-RU" sz="2000" dirty="0"/>
          </a:p>
        </p:txBody>
      </p:sp>
      <p:pic>
        <p:nvPicPr>
          <p:cNvPr id="21506" name="Picture 2" descr="http://0.tqn.com/d/webclipart/1/0/M/C/5/dictionary-day.png"/>
          <p:cNvPicPr>
            <a:picLocks noGrp="1" noChangeAspect="1" noChangeArrowheads="1"/>
          </p:cNvPicPr>
          <p:nvPr>
            <p:ph idx="1"/>
          </p:nvPr>
        </p:nvPicPr>
        <p:blipFill>
          <a:blip r:embed="rId3" cstate="print"/>
          <a:srcRect/>
          <a:stretch>
            <a:fillRect/>
          </a:stretch>
        </p:blipFill>
        <p:spPr bwMode="auto">
          <a:xfrm>
            <a:off x="467544" y="3933056"/>
            <a:ext cx="3960440" cy="247527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Содержимое 3" descr="magical-sky.jpg"/>
          <p:cNvPicPr>
            <a:picLocks noChangeAspect="1"/>
          </p:cNvPicPr>
          <p:nvPr/>
        </p:nvPicPr>
        <p:blipFill>
          <a:blip r:embed="rId2" cstate="print"/>
          <a:stretch>
            <a:fillRect/>
          </a:stretch>
        </p:blipFill>
        <p:spPr>
          <a:xfrm>
            <a:off x="0" y="0"/>
            <a:ext cx="9144000" cy="6858000"/>
          </a:xfrm>
          <a:prstGeom prst="rect">
            <a:avLst/>
          </a:prstGeom>
        </p:spPr>
      </p:pic>
      <p:pic>
        <p:nvPicPr>
          <p:cNvPr id="25602" name="Picture 2" descr="http://www.clker.com/cliparts/E/O/W/4/G/3/panther-silhouette-hi.png"/>
          <p:cNvPicPr>
            <a:picLocks noChangeAspect="1" noChangeArrowheads="1"/>
          </p:cNvPicPr>
          <p:nvPr/>
        </p:nvPicPr>
        <p:blipFill>
          <a:blip r:embed="rId3" cstate="print"/>
          <a:srcRect/>
          <a:stretch>
            <a:fillRect/>
          </a:stretch>
        </p:blipFill>
        <p:spPr bwMode="auto">
          <a:xfrm>
            <a:off x="2987824" y="3140968"/>
            <a:ext cx="5715000" cy="3295651"/>
          </a:xfrm>
          <a:prstGeom prst="rect">
            <a:avLst/>
          </a:prstGeom>
          <a:noFill/>
        </p:spPr>
      </p:pic>
      <p:sp>
        <p:nvSpPr>
          <p:cNvPr id="6" name="TextBox 5"/>
          <p:cNvSpPr txBox="1"/>
          <p:nvPr/>
        </p:nvSpPr>
        <p:spPr>
          <a:xfrm>
            <a:off x="323528" y="260648"/>
            <a:ext cx="4320480" cy="369331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fontAlgn="base"/>
            <a:r>
              <a:rPr lang="ru-RU" dirty="0" smtClean="0">
                <a:latin typeface="Comic Sans MS" pitchFamily="66" charset="0"/>
              </a:rPr>
              <a:t>Больше всего мне понравился ответ, который я нашла в журнале «</a:t>
            </a:r>
            <a:r>
              <a:rPr lang="ru-RU" b="1" dirty="0" smtClean="0">
                <a:latin typeface="Comic Sans MS" pitchFamily="66" charset="0"/>
              </a:rPr>
              <a:t>Пантера – </a:t>
            </a:r>
            <a:r>
              <a:rPr lang="ru-RU" dirty="0" smtClean="0">
                <a:latin typeface="Comic Sans MS" pitchFamily="66" charset="0"/>
              </a:rPr>
              <a:t>животное необычайно гармонично сложенное, грациозное, гибкое. И, если лев – царь зверей, то пантера – несомненно, богиня животного мира.</a:t>
            </a:r>
          </a:p>
          <a:p>
            <a:pPr algn="ctr" fontAlgn="base"/>
            <a:r>
              <a:rPr lang="ru-RU" dirty="0" smtClean="0">
                <a:latin typeface="Comic Sans MS" pitchFamily="66" charset="0"/>
              </a:rPr>
              <a:t>При упоминании об этой черной дикой кошке у многих возникает каждый раз ассоциация с мудрой красавицей </a:t>
            </a:r>
            <a:r>
              <a:rPr lang="ru-RU" dirty="0" err="1" smtClean="0">
                <a:latin typeface="Comic Sans MS" pitchFamily="66" charset="0"/>
              </a:rPr>
              <a:t>Багирой</a:t>
            </a:r>
            <a:r>
              <a:rPr lang="ru-RU" dirty="0" smtClean="0">
                <a:latin typeface="Comic Sans MS" pitchFamily="66" charset="0"/>
              </a:rPr>
              <a:t> из мультфильма о </a:t>
            </a:r>
            <a:r>
              <a:rPr lang="ru-RU" dirty="0" err="1" smtClean="0">
                <a:latin typeface="Comic Sans MS" pitchFamily="66" charset="0"/>
              </a:rPr>
              <a:t>Маугли</a:t>
            </a:r>
            <a:r>
              <a:rPr lang="ru-RU" dirty="0" smtClean="0">
                <a:latin typeface="Comic Sans MS" pitchFamily="66" charset="0"/>
              </a:rPr>
              <a:t>.</a:t>
            </a:r>
          </a:p>
          <a:p>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Содержимое 3" descr="magical-sky.jpg"/>
          <p:cNvPicPr>
            <a:picLocks noChangeAspect="1"/>
          </p:cNvPicPr>
          <p:nvPr/>
        </p:nvPicPr>
        <p:blipFill>
          <a:blip r:embed="rId2" cstate="print"/>
          <a:stretch>
            <a:fillRect/>
          </a:stretch>
        </p:blipFill>
        <p:spPr>
          <a:xfrm>
            <a:off x="0" y="-99392"/>
            <a:ext cx="9144000" cy="6858000"/>
          </a:xfrm>
          <a:prstGeom prst="rect">
            <a:avLst/>
          </a:prstGeom>
        </p:spPr>
      </p:pic>
      <p:pic>
        <p:nvPicPr>
          <p:cNvPr id="25602" name="Picture 2" descr="http://www.clker.com/cliparts/E/O/W/4/G/3/panther-silhouette-hi.png"/>
          <p:cNvPicPr>
            <a:picLocks noChangeAspect="1" noChangeArrowheads="1"/>
          </p:cNvPicPr>
          <p:nvPr/>
        </p:nvPicPr>
        <p:blipFill>
          <a:blip r:embed="rId3" cstate="print"/>
          <a:srcRect/>
          <a:stretch>
            <a:fillRect/>
          </a:stretch>
        </p:blipFill>
        <p:spPr bwMode="auto">
          <a:xfrm>
            <a:off x="2843808" y="3146734"/>
            <a:ext cx="5715000" cy="3295651"/>
          </a:xfrm>
          <a:prstGeom prst="rect">
            <a:avLst/>
          </a:prstGeom>
          <a:noFill/>
        </p:spPr>
      </p:pic>
      <p:sp>
        <p:nvSpPr>
          <p:cNvPr id="5" name="Прямоугольник 4"/>
          <p:cNvSpPr/>
          <p:nvPr/>
        </p:nvSpPr>
        <p:spPr>
          <a:xfrm>
            <a:off x="1331641" y="332656"/>
            <a:ext cx="4752528" cy="369332"/>
          </a:xfrm>
          <a:prstGeom prst="rect">
            <a:avLst/>
          </a:prstGeom>
        </p:spPr>
        <p:txBody>
          <a:bodyPr wrap="square">
            <a:prstTxWarp prst="textArchDown">
              <a:avLst/>
            </a:prstTxWarp>
            <a:spAutoFit/>
          </a:bodyPr>
          <a:lstStyle/>
          <a:p>
            <a:pPr algn="ctr"/>
            <a:endParaRPr lang="ru-RU" sz="4000" dirty="0" smtClean="0">
              <a:latin typeface="Arial Black" panose="020B0A04020102020204" pitchFamily="34" charset="0"/>
            </a:endParaRPr>
          </a:p>
          <a:p>
            <a:pPr algn="ctr"/>
            <a:endParaRPr lang="ru-RU" sz="4000" dirty="0">
              <a:latin typeface="Arial Black" panose="020B0A04020102020204" pitchFamily="34" charset="0"/>
            </a:endParaRPr>
          </a:p>
          <a:p>
            <a:pPr algn="ctr"/>
            <a:endParaRPr lang="ru-RU" sz="4000" dirty="0" smtClean="0">
              <a:latin typeface="Arial Black" panose="020B0A04020102020204" pitchFamily="34" charset="0"/>
            </a:endParaRPr>
          </a:p>
          <a:p>
            <a:pPr algn="ctr"/>
            <a:r>
              <a:rPr lang="ru-RU" sz="4000" dirty="0" smtClean="0">
                <a:latin typeface="Arial Black" panose="020B0A04020102020204" pitchFamily="34" charset="0"/>
              </a:rPr>
              <a:t>  Спасибо </a:t>
            </a:r>
            <a:r>
              <a:rPr lang="ru-RU" sz="4000" dirty="0">
                <a:latin typeface="Arial Black" panose="020B0A04020102020204" pitchFamily="34" charset="0"/>
              </a:rPr>
              <a:t>за внимание!</a:t>
            </a:r>
            <a:endParaRPr lang="ru-RU" sz="4000" dirty="0">
              <a:latin typeface="Arial Black" panose="020B0A04020102020204" pitchFamily="34" charset="0"/>
            </a:endParaRPr>
          </a:p>
        </p:txBody>
      </p:sp>
    </p:spTree>
    <p:extLst>
      <p:ext uri="{BB962C8B-B14F-4D97-AF65-F5344CB8AC3E}">
        <p14:creationId xmlns:p14="http://schemas.microsoft.com/office/powerpoint/2010/main" val="117268075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TotalTime>
  <Words>215</Words>
  <Application>Microsoft Office PowerPoint</Application>
  <PresentationFormat>Экран (4:3)</PresentationFormat>
  <Paragraphs>53</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Arial Black</vt:lpstr>
      <vt:lpstr>Calibri</vt:lpstr>
      <vt:lpstr>Comic Sans MS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Танечка</dc:creator>
  <cp:lastModifiedBy>ALEX</cp:lastModifiedBy>
  <cp:revision>10</cp:revision>
  <dcterms:created xsi:type="dcterms:W3CDTF">2013-10-21T18:36:51Z</dcterms:created>
  <dcterms:modified xsi:type="dcterms:W3CDTF">2020-10-18T13:43:37Z</dcterms:modified>
</cp:coreProperties>
</file>