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282" r:id="rId4"/>
    <p:sldId id="283" r:id="rId5"/>
    <p:sldId id="304" r:id="rId6"/>
    <p:sldId id="284" r:id="rId7"/>
    <p:sldId id="289" r:id="rId8"/>
    <p:sldId id="268" r:id="rId9"/>
    <p:sldId id="287" r:id="rId10"/>
    <p:sldId id="285" r:id="rId11"/>
    <p:sldId id="286" r:id="rId12"/>
    <p:sldId id="288" r:id="rId13"/>
    <p:sldId id="292" r:id="rId14"/>
    <p:sldId id="296" r:id="rId15"/>
    <p:sldId id="297" r:id="rId16"/>
    <p:sldId id="298" r:id="rId17"/>
    <p:sldId id="299" r:id="rId18"/>
    <p:sldId id="300" r:id="rId19"/>
    <p:sldId id="305" r:id="rId20"/>
    <p:sldId id="301" r:id="rId21"/>
    <p:sldId id="302" r:id="rId22"/>
    <p:sldId id="293" r:id="rId23"/>
    <p:sldId id="295" r:id="rId24"/>
    <p:sldId id="257" r:id="rId25"/>
    <p:sldId id="261" r:id="rId26"/>
    <p:sldId id="275" r:id="rId27"/>
    <p:sldId id="276" r:id="rId28"/>
    <p:sldId id="281" r:id="rId29"/>
    <p:sldId id="277" r:id="rId30"/>
    <p:sldId id="280" r:id="rId31"/>
    <p:sldId id="307" r:id="rId32"/>
    <p:sldId id="278" r:id="rId33"/>
    <p:sldId id="279" r:id="rId34"/>
    <p:sldId id="274" r:id="rId35"/>
    <p:sldId id="273" r:id="rId36"/>
    <p:sldId id="272" r:id="rId37"/>
    <p:sldId id="270" r:id="rId38"/>
    <p:sldId id="271" r:id="rId39"/>
    <p:sldId id="258" r:id="rId40"/>
    <p:sldId id="259" r:id="rId41"/>
    <p:sldId id="262" r:id="rId42"/>
    <p:sldId id="263" r:id="rId43"/>
    <p:sldId id="264" r:id="rId44"/>
    <p:sldId id="265" r:id="rId45"/>
    <p:sldId id="266" r:id="rId46"/>
    <p:sldId id="267" r:id="rId47"/>
    <p:sldId id="269" r:id="rId48"/>
    <p:sldId id="290" r:id="rId49"/>
    <p:sldId id="306" r:id="rId50"/>
    <p:sldId id="308" r:id="rId51"/>
    <p:sldId id="309" r:id="rId52"/>
    <p:sldId id="310" r:id="rId53"/>
    <p:sldId id="313" r:id="rId54"/>
    <p:sldId id="314" r:id="rId55"/>
    <p:sldId id="315" r:id="rId56"/>
    <p:sldId id="311" r:id="rId57"/>
    <p:sldId id="316" r:id="rId58"/>
    <p:sldId id="312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15462/analiz-stihotvoreniya-listopad-bunina-i-a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15462/analiz-stihotvoreniya-listopad-bunina-i-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15462/analiz-stihotvoreniya-listopad-bunina-i-a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15462/analiz-stihotvoreniya-listopad-bunina-i-a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p17368.html" TargetMode="External"/><Relationship Id="rId2" Type="http://schemas.openxmlformats.org/officeDocument/2006/relationships/hyperlink" Target="http://tolkslovar.ru/p17065.html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640960" cy="5793507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Сравнения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− это прямое сопоставление двух предметов или явлений по сходству, используемое для пояснения одного другим. 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 И. А. Бунина читаем:</a:t>
            </a: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Лес, точно терем расписной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Как вышки, елочки темнеют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Просветы в небо, что оконца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Льет дождь, холодный, точно лед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Воздушной паутины ткани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Блестят, как сеть из серебра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Сегодня целый день играет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В дворе последний мотылек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И, точно белый лепесток,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На паутине замирает</a:t>
            </a: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 Трубят рога в полях далеких,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Звенит их медный перелив,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Как грустный вопль, среди широких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Ненастных и туманных нив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 К синтаксическим средствам языковой выразительности относятся следующие: риторическое обращение, полисиндетон, анафора, эллипсис.</a:t>
            </a:r>
          </a:p>
          <a:p>
            <a:r>
              <a:rPr lang="ru-RU" dirty="0" smtClean="0"/>
              <a:t>Риторическое обращение – это обращение к чему - либо (кому - либо) не с целью разговора, а для усиления выразительности речи. Стихотворении у И. Бунина следующий пример:</a:t>
            </a:r>
          </a:p>
          <a:p>
            <a:r>
              <a:rPr lang="ru-RU" i="1" dirty="0" smtClean="0"/>
              <a:t>Прости же, лес! Прости, прощай [1, </a:t>
            </a:r>
            <a:r>
              <a:rPr lang="ru-RU" i="1" dirty="0" err="1" smtClean="0"/>
              <a:t>c</a:t>
            </a:r>
            <a:r>
              <a:rPr lang="ru-RU" i="1" dirty="0" smtClean="0"/>
              <a:t>. 73].</a:t>
            </a:r>
            <a:endParaRPr lang="ru-RU" dirty="0" smtClean="0"/>
          </a:p>
          <a:p>
            <a:r>
              <a:rPr lang="ru-RU" dirty="0" smtClean="0"/>
              <a:t>Многосоюзие (полисиндетон) – это распространение поэтической речи, в которой увеличено число союзов между словами. В стихотворении «Листопад» можно увидеть такай пример:</a:t>
            </a:r>
          </a:p>
          <a:p>
            <a:r>
              <a:rPr lang="ru-RU" i="1" dirty="0" smtClean="0"/>
              <a:t>И бор, и терем опустелый,</a:t>
            </a:r>
            <a:endParaRPr lang="ru-RU" dirty="0" smtClean="0"/>
          </a:p>
          <a:p>
            <a:r>
              <a:rPr lang="ru-RU" i="1" dirty="0" smtClean="0"/>
              <a:t>И крыши тихих деревень,</a:t>
            </a:r>
            <a:endParaRPr lang="ru-RU" dirty="0" smtClean="0"/>
          </a:p>
          <a:p>
            <a:r>
              <a:rPr lang="ru-RU" i="1" dirty="0" smtClean="0"/>
              <a:t>И небеса, и без границы</a:t>
            </a:r>
            <a:endParaRPr lang="ru-RU" dirty="0" smtClean="0"/>
          </a:p>
          <a:p>
            <a:r>
              <a:rPr lang="ru-RU" i="1" dirty="0" smtClean="0"/>
              <a:t>В них уходящие поля! [1, </a:t>
            </a:r>
            <a:r>
              <a:rPr lang="ru-RU" i="1" dirty="0" err="1" smtClean="0"/>
              <a:t>c</a:t>
            </a:r>
            <a:r>
              <a:rPr lang="ru-RU" i="1" dirty="0" smtClean="0"/>
              <a:t>. 73].</a:t>
            </a:r>
            <a:endParaRPr lang="ru-RU" dirty="0" smtClean="0"/>
          </a:p>
          <a:p>
            <a:r>
              <a:rPr lang="ru-RU" b="1" dirty="0" smtClean="0"/>
              <a:t>Анафора</a:t>
            </a:r>
            <a:r>
              <a:rPr lang="ru-RU" dirty="0" smtClean="0"/>
              <a:t> – это повторение отдельных слов или оборотов в начале предложений. В стихотворении «Листопад» находим следующий пример:</a:t>
            </a:r>
          </a:p>
          <a:p>
            <a:r>
              <a:rPr lang="ru-RU" i="1" dirty="0" smtClean="0"/>
              <a:t>Пусть бор бушует под дождем,</a:t>
            </a:r>
            <a:endParaRPr lang="ru-RU" dirty="0" smtClean="0"/>
          </a:p>
          <a:p>
            <a:r>
              <a:rPr lang="ru-RU" i="1" dirty="0" smtClean="0"/>
              <a:t>Пусть мрачны и ненастны ночи[1, </a:t>
            </a:r>
            <a:r>
              <a:rPr lang="ru-RU" i="1" dirty="0" err="1" smtClean="0"/>
              <a:t>c</a:t>
            </a:r>
            <a:r>
              <a:rPr lang="ru-RU" i="1" dirty="0" smtClean="0"/>
              <a:t>. 73].</a:t>
            </a:r>
            <a:endParaRPr lang="ru-RU" dirty="0" smtClean="0"/>
          </a:p>
          <a:p>
            <a:r>
              <a:rPr lang="ru-RU" i="1" dirty="0" smtClean="0"/>
              <a:t>О, жуткий час ночных чудес! [1, </a:t>
            </a:r>
            <a:r>
              <a:rPr lang="ru-RU" i="1" dirty="0" err="1" smtClean="0"/>
              <a:t>c</a:t>
            </a:r>
            <a:r>
              <a:rPr lang="ru-RU" i="1" dirty="0" smtClean="0"/>
              <a:t>. 73].</a:t>
            </a:r>
            <a:endParaRPr lang="ru-RU" dirty="0" smtClean="0"/>
          </a:p>
          <a:p>
            <a:r>
              <a:rPr lang="ru-RU" dirty="0" smtClean="0"/>
              <a:t>Эллипсис – это пропуск слова, легко восстанавливаемого из контекста. В стихотворении «Листопад» находим следующий пример:</a:t>
            </a:r>
          </a:p>
          <a:p>
            <a:r>
              <a:rPr lang="ru-RU" i="1" dirty="0" smtClean="0"/>
              <a:t>Уж знает Осень, что такой</a:t>
            </a:r>
            <a:endParaRPr lang="ru-RU" dirty="0" smtClean="0"/>
          </a:p>
          <a:p>
            <a:r>
              <a:rPr lang="ru-RU" i="1" dirty="0" smtClean="0"/>
              <a:t>Глубокий и немой покой –</a:t>
            </a:r>
            <a:endParaRPr lang="ru-RU" dirty="0" smtClean="0"/>
          </a:p>
          <a:p>
            <a:r>
              <a:rPr lang="ru-RU" i="1" dirty="0" smtClean="0"/>
              <a:t>Предвестник долгого ненастья [1, </a:t>
            </a:r>
            <a:r>
              <a:rPr lang="ru-RU" i="1" dirty="0" err="1" smtClean="0"/>
              <a:t>c</a:t>
            </a:r>
            <a:r>
              <a:rPr lang="ru-RU" i="1" dirty="0" smtClean="0"/>
              <a:t>. 73].</a:t>
            </a:r>
            <a:endParaRPr lang="ru-RU" dirty="0" smtClean="0"/>
          </a:p>
          <a:p>
            <a:r>
              <a:rPr lang="ru-RU" dirty="0" smtClean="0"/>
              <a:t>Таким образом, в стихотворении И. А. Бунина «Листопад» встречаются разнообразные средства языковой выразительности: фонетические (аллитерация), лексические (метафоры, олицетворение, сравнение, эпитеты), синтаксические (риторическое обращение, полисиндетон, анафора, эллипсис).</a:t>
            </a:r>
          </a:p>
          <a:p>
            <a:r>
              <a:rPr lang="ru-RU" i="1" dirty="0" smtClean="0"/>
              <a:t>Литература</a:t>
            </a:r>
            <a:r>
              <a:rPr lang="ru-RU" dirty="0" smtClean="0"/>
              <a:t>:</a:t>
            </a:r>
          </a:p>
          <a:p>
            <a:r>
              <a:rPr lang="ru-RU" i="1" dirty="0" smtClean="0"/>
              <a:t>1. Бунин, И. Стихотворения / И. Бунин. </a:t>
            </a:r>
            <a:r>
              <a:rPr lang="ru-RU" dirty="0" smtClean="0"/>
              <a:t>− М. : </a:t>
            </a:r>
            <a:r>
              <a:rPr lang="ru-RU" dirty="0" err="1" smtClean="0"/>
              <a:t>Владос</a:t>
            </a:r>
            <a:r>
              <a:rPr lang="ru-RU" dirty="0" smtClean="0"/>
              <a:t>, 2008. − 156 с.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Плещенко</a:t>
            </a:r>
            <a:r>
              <a:rPr lang="ru-RU" dirty="0" smtClean="0"/>
              <a:t>, Т. П. Стилистика и культура речи : учебник / Т. П. </a:t>
            </a:r>
            <a:r>
              <a:rPr lang="ru-RU" dirty="0" err="1" smtClean="0"/>
              <a:t>Плещенко</a:t>
            </a:r>
            <a:r>
              <a:rPr lang="ru-RU" dirty="0" smtClean="0"/>
              <a:t>. − М. : </a:t>
            </a:r>
            <a:r>
              <a:rPr lang="ru-RU" dirty="0" err="1" smtClean="0"/>
              <a:t>Владос</a:t>
            </a:r>
            <a:r>
              <a:rPr lang="ru-RU" dirty="0" smtClean="0"/>
              <a:t>, 2008. − 321 с.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произведении передача движения организована использованием выразительных средств, таких как инверсия в первой строфе ("льет дождь", "кружатся листья"), а также антитеза, которая противопоставляет направленное ("гуси держат перелет") и беспорядочное движение ("кружатся листья").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Иван Алексеевич в первой части своего произведения создает живописный образ осеннего леса. Для этого он использует различные контрасты и краски :"серебро паутины", "лиловый терем", "светлая, солнечная поляна", "янтарный отблеск листвы".</a:t>
            </a:r>
          </a:p>
          <a:p>
            <a:r>
              <a:rPr lang="ru-RU" dirty="0" smtClean="0"/>
              <a:t> Поэт, рисуя сказку осени, прибегает к соответствующей сказочной лексике. Он сравнивает лес с резным теремом, поляну - с широким двором, а просветы в листве для него - словно оконца.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зим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005806"/>
            <a:ext cx="5715000" cy="37147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у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5735" y="1600200"/>
            <a:ext cx="5172529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9681" y="1600200"/>
            <a:ext cx="344463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с точно терен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88640"/>
            <a:ext cx="8784976" cy="648072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о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84976" cy="633670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Проводя анализ стихотворения "Листопад" Бунина, следует непременно сказать о пространстве и времени в нем. В произведении они играют особую роль. Бунин на протяжении повествования расширяет его пространственные и временные границы. Время в начале поэмы кратко - это "сегодня", то есть один день. А действие произведения ограничено поляной. Это позволяет читателям уловить последние моменты счастья: увидеть последнего мотылька, ощутить прощальное тепло солнца, услышать квохчущего дрозда. По ходу произведения время расширяется. Теперь оно охватывает уже целый месяц ("Сентябрь, кружась по чащам бора..."). Это же можно сказать и о пространстве - оно становится больше, вмещая в себя все небо и целый лес. Время и пространство в конце поэмы приобретают поистине </a:t>
            </a:r>
            <a:r>
              <a:rPr lang="ru-RU" smtClean="0"/>
              <a:t>всепланетные масштабы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476672"/>
            <a:ext cx="8229600" cy="60486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Стихотворение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Листопад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впервые было напечатано в 1901 году в журнале «Жизнь» с подзаголовком «Осенняя поэма» и с посвящением М. Горькому. Позднее это посвящение И.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снял, а само стихотворение дало название одному из самых известных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бунинских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сборников, который получил высокую оценку А. Блока, М. Горького, А. Куприна и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писал И.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Бунину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17 марта 1901 года: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стихотворении осень является собирательным понятием. С одной стороны, это время года. Но с другой, осень предстает самостоятельным существом. Это хозяйка леса, "тихая вдова". Через очеловеченный образ художник приоткрывает читателю внутреннюю жизнь природы. Ее мир наполнен радостью, болью и страданием. - Читайте подробнее на </a:t>
            </a:r>
            <a:r>
              <a:rPr lang="ru-RU" dirty="0" err="1" smtClean="0"/>
              <a:t>FB.ru</a:t>
            </a:r>
            <a:r>
              <a:rPr lang="ru-RU" dirty="0" smtClean="0"/>
              <a:t>: </a:t>
            </a:r>
            <a:r>
              <a:rPr lang="ru-RU" dirty="0" smtClean="0">
                <a:hlinkClick r:id="rId2"/>
              </a:rPr>
              <a:t>http://fb.ru/article/215462/analiz-stihotvoreniya-listopad-bunina-i-a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Поэт изображает смену состояний природы, используя различные художественные приемы и средства. В то же время, не отделяя естественную среду от человека, Иван Алексеевич удивительно тонко описывает смену настроения самого лирического героя. Бунин в своем стихотворении проводит идею цикличности процессов мироздания, а также вечной жизни. Для этого он создает кольцо в поэме. Мы видим, как красоту золотой осени сменяет красота страдания и увядания природы, а затем появляется новая красота - холодная, зимняя и прекрасная. - Читайте подробнее на </a:t>
            </a:r>
            <a:r>
              <a:rPr lang="ru-RU" dirty="0" err="1" smtClean="0"/>
              <a:t>FB.ru</a:t>
            </a:r>
            <a:r>
              <a:rPr lang="ru-RU" dirty="0" smtClean="0"/>
              <a:t>: </a:t>
            </a:r>
            <a:r>
              <a:rPr lang="ru-RU" dirty="0" smtClean="0">
                <a:hlinkClick r:id="rId2"/>
              </a:rPr>
              <a:t>http://fb.ru/article/215462/analiz-stihotvoreniya-listopad-bunina-i-a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Анализ стиха Бунина "Листопад" позволяет заметить, что светлое, бодрое восприятие осеннего леса постепенно сменяется в стихотворении минорным настроением. Оно связано с тем, что в произведении появляется образ "тихой вдовы", а также мотив смерти. Иван Алексеевич рисует картину теперь уже безмолвного оцепенения леса, который готовится к скорому умиранию.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третьей части умирание передается с помощью соответствующих звуков. Мы видим, что уже канул в небытие карнавал ярких красок, а осень отправляется все дальше на юг. Но в заключительной части стихотворения наступает радостное событие. Зимние ветры приносят новую жизнь, которая опять сменяет смерть. Так наполняется жизнеутверждающим смыслом стихотворение, которое создал Иван Бунин.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ун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4032448" cy="6120680"/>
          </a:xfrm>
        </p:spPr>
      </p:pic>
      <p:pic>
        <p:nvPicPr>
          <p:cNvPr id="5" name="Содержимое 3" descr="лес осенью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60648"/>
            <a:ext cx="4392488" cy="61206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flipH="1">
            <a:off x="5073644" y="500042"/>
            <a:ext cx="3070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Листопад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с по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60648"/>
            <a:ext cx="8856984" cy="6336704"/>
          </a:xfrm>
        </p:spPr>
      </p:pic>
      <p:sp>
        <p:nvSpPr>
          <p:cNvPr id="5" name="Прямоугольник 4"/>
          <p:cNvSpPr/>
          <p:nvPr/>
        </p:nvSpPr>
        <p:spPr>
          <a:xfrm>
            <a:off x="1259632" y="620688"/>
            <a:ext cx="40975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Стихотворение Бунина </a:t>
            </a:r>
            <a:r>
              <a:rPr lang="ru-RU" b="1" dirty="0" smtClean="0"/>
              <a:t>Листопад</a:t>
            </a:r>
            <a:r>
              <a:rPr lang="ru-RU" dirty="0" smtClean="0"/>
              <a:t> является одним из ярких представителей пейзажной лирики, занимающей не последнее место в творчестве поэта и помогающей передать глубину размышлений автора о таких вечных ценностях, как смысл жизни, её быстротечность, любовь и радость бытия.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116632"/>
            <a:ext cx="8712968" cy="6408712"/>
          </a:xfrm>
        </p:spPr>
        <p:txBody>
          <a:bodyPr>
            <a:normAutofit/>
          </a:bodyPr>
          <a:lstStyle/>
          <a:p>
            <a:r>
              <a:rPr lang="ru-RU" b="1" dirty="0" smtClean="0"/>
              <a:t>В стихотворении "Листопад" использованы устаревшие слова</a:t>
            </a:r>
            <a:r>
              <a:rPr lang="ru-RU" dirty="0" smtClean="0"/>
              <a:t>, которые сегодня практически не употребляются, либо встречаются в художественных произведениях:</a:t>
            </a:r>
          </a:p>
          <a:p>
            <a:r>
              <a:rPr lang="ru-RU" b="1" dirty="0" smtClean="0"/>
              <a:t>терем</a:t>
            </a:r>
            <a:r>
              <a:rPr lang="ru-RU" dirty="0" smtClean="0"/>
              <a:t> - это верхний ярус дома, как правило, это княжеский или боярский дом</a:t>
            </a:r>
          </a:p>
          <a:p>
            <a:r>
              <a:rPr lang="ru-RU" b="1" dirty="0" smtClean="0"/>
              <a:t>злато</a:t>
            </a:r>
            <a:r>
              <a:rPr lang="ru-RU" dirty="0" smtClean="0"/>
              <a:t> - так раньше называли золото</a:t>
            </a:r>
          </a:p>
          <a:p>
            <a:r>
              <a:rPr lang="ru-RU" b="1" dirty="0" smtClean="0"/>
              <a:t>очи</a:t>
            </a:r>
            <a:r>
              <a:rPr lang="ru-RU" dirty="0" smtClean="0"/>
              <a:t> - в старину так называли глаза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Поэма Бунина насыщена сравнениями. Мотылька, например, он сравнивает с белым лепестком. А ткани блестят, будто "сеть из серебра". Кроме того, в произведении встречаются метафоры ("пестрый терем", "среди широкого двора"), олицетворения (осень входит в "терем свой"), эпитеты ("морозное серебро", "мертвое молчание", "тихая вдова"). - Читайте подробнее на </a:t>
            </a:r>
            <a:r>
              <a:rPr lang="ru-RU" dirty="0" err="1" smtClean="0"/>
              <a:t>FB.ru</a:t>
            </a:r>
            <a:r>
              <a:rPr lang="ru-RU" dirty="0" smtClean="0"/>
              <a:t>: </a:t>
            </a:r>
            <a:r>
              <a:rPr lang="ru-RU" dirty="0" smtClean="0">
                <a:hlinkClick r:id="rId2"/>
              </a:rPr>
              <a:t>http://fb.ru/article/215462/analiz-stihotvoreniya-listopad-bunina-i-a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/>
              <a:t>шугай</a:t>
            </a:r>
            <a:r>
              <a:rPr lang="ru-RU" dirty="0" smtClean="0"/>
              <a:t> - старинная верхняя женская одежда, представлявшая собой короткую кофту с рукавами</a:t>
            </a:r>
          </a:p>
          <a:p>
            <a:r>
              <a:rPr lang="ru-RU" b="1" dirty="0" smtClean="0"/>
              <a:t>чертог</a:t>
            </a:r>
            <a:r>
              <a:rPr lang="ru-RU" dirty="0" smtClean="0"/>
              <a:t> - богатый замок, пышный дворец</a:t>
            </a:r>
          </a:p>
          <a:p>
            <a:r>
              <a:rPr lang="ru-RU" b="1" dirty="0" smtClean="0"/>
              <a:t>стожары</a:t>
            </a:r>
            <a:r>
              <a:rPr lang="ru-RU" dirty="0" smtClean="0"/>
              <a:t> - так в древней Руси называлось звёздное скопление Плеяды</a:t>
            </a:r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Эртель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3251200" cy="5184576"/>
          </a:xfr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779912" y="692696"/>
            <a:ext cx="4824536" cy="543346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«Люблю ваши стихи, простые, без нынешних выкрутасов и сверхъестественных напряжений фантазии и языка. От ваших стихов на меня почти всегда веет свежестью и простотою нашей милой природы».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Шугай отрезной. XVIII в. Россия. Парча, бахрома, коленкор, вата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73512" y="323056"/>
            <a:ext cx="4314825" cy="57531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94720" cy="46910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Шугай</a:t>
            </a:r>
            <a:r>
              <a:rPr lang="ru-RU" sz="3200" dirty="0" smtClean="0"/>
              <a:t> - старинная верхняя женская одежда, представлявшая собой короткую кофту с рукавами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уга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какой-то мере, можно сказать, что редко употребляют и слова </a:t>
            </a:r>
            <a:r>
              <a:rPr lang="ru-RU" b="1" dirty="0" smtClean="0"/>
              <a:t>багряный, зазимок, лазурь, подсед, пурпурный</a:t>
            </a:r>
            <a:r>
              <a:rPr lang="ru-RU" dirty="0" smtClean="0"/>
              <a:t>, хотя, в словарь устаревших эти слова не включены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Терем - дворец</a:t>
            </a:r>
            <a:br>
              <a:rPr lang="ru-RU" dirty="0" smtClean="0"/>
            </a:br>
            <a:r>
              <a:rPr lang="ru-RU" dirty="0" smtClean="0"/>
              <a:t>Подсед - выводок птенцов </a:t>
            </a:r>
            <a:br>
              <a:rPr lang="ru-RU" dirty="0" smtClean="0"/>
            </a:br>
            <a:r>
              <a:rPr lang="ru-RU" dirty="0" smtClean="0"/>
              <a:t>Призор - наблюдение за чем-либо, надзор.</a:t>
            </a:r>
            <a:br>
              <a:rPr lang="ru-RU" dirty="0" smtClean="0"/>
            </a:br>
            <a:r>
              <a:rPr lang="ru-RU" dirty="0" smtClean="0"/>
              <a:t>Зазимок - первый снег</a:t>
            </a:r>
            <a:br>
              <a:rPr lang="ru-RU" dirty="0" smtClean="0"/>
            </a:br>
            <a:r>
              <a:rPr lang="ru-RU" dirty="0" smtClean="0"/>
              <a:t>Шугай - старинное верхнее  одеяние.</a:t>
            </a:r>
            <a:br>
              <a:rPr lang="ru-RU" dirty="0" smtClean="0"/>
            </a:br>
            <a:r>
              <a:rPr lang="ru-RU" dirty="0" smtClean="0"/>
              <a:t>Чертог - красивое великолепное помещение или здание.</a:t>
            </a:r>
            <a:br>
              <a:rPr lang="ru-RU" dirty="0" smtClean="0"/>
            </a:br>
            <a:r>
              <a:rPr lang="ru-RU" dirty="0" smtClean="0"/>
              <a:t>Очи - глаза</a:t>
            </a:r>
            <a:br>
              <a:rPr lang="ru-RU" dirty="0" smtClean="0"/>
            </a:br>
            <a:r>
              <a:rPr lang="ru-RU" dirty="0" smtClean="0"/>
              <a:t>Стожар - народное название скопления звёзд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Устаревшие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Призор – присмотр, пригляд, надзор.</a:t>
            </a:r>
          </a:p>
          <a:p>
            <a:r>
              <a:rPr lang="ru-RU" dirty="0" smtClean="0"/>
              <a:t>Шугай – старинная женская одежда, короткополая кофта с отрезанной по талии спинкой.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Эпитеты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часть</a:t>
            </a:r>
          </a:p>
          <a:p>
            <a:r>
              <a:rPr lang="ru-RU" dirty="0" smtClean="0"/>
              <a:t>Ненастные и туманные нивы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Метафоры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часть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часть </a:t>
            </a:r>
          </a:p>
          <a:p>
            <a:r>
              <a:rPr lang="ru-RU" dirty="0" smtClean="0"/>
              <a:t>Перелив рогов как грустный вопль</a:t>
            </a:r>
          </a:p>
          <a:p>
            <a:r>
              <a:rPr lang="ru-RU" dirty="0" smtClean="0"/>
              <a:t>Дождь холодный, точно лёд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кат осенью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712967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88640"/>
            <a:ext cx="8424936" cy="593752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стихотворении И.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Листопад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выделяются разнообразные средства языковой выразительности (фонетические, лексические, синтаксические).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фонетическим средствам языковой выразительности следует отнести 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аллитерацию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 одинаковых согласных звуков или звукосочетаний, например, повторение звуков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«услышать» шуршание осенних листьев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стихотворении И. Бунина «Листопад» находим следующий пример: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Такое мертвое молчанье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ле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и в синей вы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ине,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можно в этой ти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ать ли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тика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анье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а левитана золотая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626469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06489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2"/>
                </a:solidFill>
              </a:rPr>
              <a:t>Стихотворение </a:t>
            </a:r>
            <a:r>
              <a:rPr lang="ru-RU" sz="4000" dirty="0" smtClean="0">
                <a:solidFill>
                  <a:srgbClr val="FF0000"/>
                </a:solidFill>
              </a:rPr>
              <a:t>И.А.Бунина </a:t>
            </a:r>
            <a:r>
              <a:rPr lang="ru-RU" sz="4000" dirty="0" smtClean="0">
                <a:solidFill>
                  <a:schemeClr val="bg2"/>
                </a:solidFill>
              </a:rPr>
              <a:t>«</a:t>
            </a:r>
            <a:r>
              <a:rPr lang="ru-RU" sz="4000" b="1" dirty="0" smtClean="0">
                <a:solidFill>
                  <a:schemeClr val="bg2"/>
                </a:solidFill>
              </a:rPr>
              <a:t>Листопад»</a:t>
            </a:r>
            <a:r>
              <a:rPr lang="ru-RU" sz="4000" dirty="0" smtClean="0">
                <a:solidFill>
                  <a:schemeClr val="bg2"/>
                </a:solidFill>
              </a:rPr>
              <a:t> </a:t>
            </a:r>
            <a:r>
              <a:rPr lang="ru-RU" sz="4000" dirty="0" smtClean="0">
                <a:solidFill>
                  <a:srgbClr val="FF0000"/>
                </a:solidFill>
              </a:rPr>
              <a:t>является одним из </a:t>
            </a:r>
            <a:r>
              <a:rPr lang="ru-RU" sz="4000" dirty="0" smtClean="0">
                <a:solidFill>
                  <a:schemeClr val="bg2"/>
                </a:solidFill>
              </a:rPr>
              <a:t>ярких представителей пейзажной лирики, занимающей не последнее место в творчестве поэта и помогающей передать глубину размышлений автора о таких вечных ценностях, как смысл жизни, её быстротечность, любовь и радость бытия.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764704"/>
            <a:ext cx="8856984" cy="5328592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совая о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12968" cy="6336704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вная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3" cy="6336704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ут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260648"/>
            <a:ext cx="8568952" cy="6408712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и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260648"/>
            <a:ext cx="8712968" cy="6336704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712968" cy="6336704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1.Изучить лексику стихотворения И.А.Бунина «Листопад»</a:t>
            </a:r>
          </a:p>
          <a:p>
            <a:r>
              <a:rPr lang="ru-RU" dirty="0" smtClean="0"/>
              <a:t>2.Выявить лексические особенности стихотворения И.А.Бунина «Листопад»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Завершая анализ стихотворения "Листопад" Бунина, отметим, что автор его - настоящий художник. В произведении ему удалось облечь в слова и передать многообразие окружающего нас мира, величие и красоту природы. Мнение многих литературоведов сходится в том, что "Листопад" является эталоном пейзажной лирики. В этом стихотворении мастерски подобраны слова, которые точно и просто до гениальности раскрывают происходящие в природе процессы. Складывается впечатление, что по лесу бродит не просто какое-то абстрактное существо, а реальная женщина-ведунья, которая скорбит о том, что жизнь заканчивается, прощается с владениями. Более того, читатель как будто вовлекается во все происходящее, становится его действующим лицом. Подобно осени, он может укрыться от одиночества и дождя в расписном тереме. - Читайте подробнее на </a:t>
            </a:r>
            <a:r>
              <a:rPr lang="ru-RU" dirty="0" err="1" smtClean="0"/>
              <a:t>FB.ru</a:t>
            </a:r>
            <a:r>
              <a:rPr lang="ru-RU" dirty="0" smtClean="0"/>
              <a:t>: </a:t>
            </a:r>
            <a:r>
              <a:rPr lang="ru-RU" dirty="0" smtClean="0">
                <a:hlinkClick r:id="rId2"/>
              </a:rPr>
              <a:t>http://fb.ru/article/215462/analiz-stihotvoreniya-listopad-bunina-i-a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рем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536504" cy="5534075"/>
          </a:xfrm>
        </p:spPr>
      </p:pic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620688"/>
            <a:ext cx="3787080" cy="5505475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Терем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в Древней Руси: жилое помещение в верхней части дома или лом в виде башни.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лексическим средствам языковой выразительности относится метафора, олицетворение, сравнение, эпитет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Устаревшие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Очи</a:t>
            </a:r>
          </a:p>
          <a:p>
            <a:r>
              <a:rPr lang="ru-RU" dirty="0" smtClean="0"/>
              <a:t>Шугай (устар.) – крестьянская короткополая кофта</a:t>
            </a:r>
          </a:p>
          <a:p>
            <a:r>
              <a:rPr lang="ru-RU" dirty="0" smtClean="0"/>
              <a:t>Призор</a:t>
            </a:r>
          </a:p>
          <a:p>
            <a:r>
              <a:rPr lang="ru-RU" dirty="0" smtClean="0"/>
              <a:t>Подсед –  выводок птенцов;</a:t>
            </a:r>
          </a:p>
          <a:p>
            <a:r>
              <a:rPr lang="ru-RU" dirty="0" smtClean="0"/>
              <a:t>Чертог(высок. устар.) – пышное великолепное помещение или здание, дворец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Редко употребляемые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багряный</a:t>
            </a:r>
          </a:p>
          <a:p>
            <a:r>
              <a:rPr lang="ru-RU" b="1" dirty="0" smtClean="0"/>
              <a:t>Пурпурный</a:t>
            </a:r>
          </a:p>
          <a:p>
            <a:r>
              <a:rPr lang="ru-RU" b="1" dirty="0" smtClean="0"/>
              <a:t>янтарный</a:t>
            </a:r>
          </a:p>
          <a:p>
            <a:r>
              <a:rPr lang="ru-RU" b="1" dirty="0" smtClean="0"/>
              <a:t>лазурь</a:t>
            </a:r>
          </a:p>
          <a:p>
            <a:endParaRPr lang="ru-RU" dirty="0"/>
          </a:p>
        </p:txBody>
      </p:sp>
      <p:pic>
        <p:nvPicPr>
          <p:cNvPr id="7" name="Содержимое 6" descr="багряный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196752"/>
            <a:ext cx="4906888" cy="5328592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Зазимок – </a:t>
            </a:r>
            <a:r>
              <a:rPr lang="ru-RU" dirty="0" smtClean="0"/>
              <a:t>первый снег;</a:t>
            </a:r>
            <a:endParaRPr lang="ru-RU" b="1" dirty="0" smtClean="0"/>
          </a:p>
          <a:p>
            <a:r>
              <a:rPr lang="ru-RU" b="1" dirty="0" smtClean="0"/>
              <a:t>Пороша – </a:t>
            </a:r>
            <a:r>
              <a:rPr lang="ru-RU" dirty="0" smtClean="0"/>
              <a:t>слой только что выпавшего снега</a:t>
            </a:r>
          </a:p>
          <a:p>
            <a:r>
              <a:rPr lang="ru-RU" b="1" dirty="0" smtClean="0"/>
              <a:t>Оцепененье –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Заворожённый – </a:t>
            </a:r>
            <a:r>
              <a:rPr lang="ru-RU" dirty="0" smtClean="0"/>
              <a:t>очарованный, околдованный</a:t>
            </a:r>
          </a:p>
        </p:txBody>
      </p:sp>
      <p:pic>
        <p:nvPicPr>
          <p:cNvPr id="8" name="Содержимое 7" descr="зазим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836712"/>
            <a:ext cx="4038600" cy="5112568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Чертоги                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Пророчить - </a:t>
            </a:r>
            <a:r>
              <a:rPr lang="ru-RU" dirty="0" smtClean="0">
                <a:hlinkClick r:id="rId2" tooltip="Предвещать - предсказыватьпредрекатьпророчить..."/>
              </a:rPr>
              <a:t>Предвещать,</a:t>
            </a:r>
            <a:r>
              <a:rPr lang="ru-RU" dirty="0" smtClean="0"/>
              <a:t> </a:t>
            </a:r>
            <a:r>
              <a:rPr lang="ru-RU" dirty="0" smtClean="0">
                <a:hlinkClick r:id="rId3" tooltip="Предсказывать - 1. Говорить заранее о том, что произойдет в будущем. 2. На основании и..."/>
              </a:rPr>
              <a:t>предсказывать</a:t>
            </a:r>
            <a:endParaRPr lang="ru-RU" dirty="0" smtClean="0"/>
          </a:p>
          <a:p>
            <a:r>
              <a:rPr lang="ru-RU" b="1" dirty="0" smtClean="0"/>
              <a:t>Предвестник</a:t>
            </a:r>
            <a:r>
              <a:rPr lang="ru-RU" dirty="0" smtClean="0"/>
              <a:t> - , предвестника, м. (книжн.). Человек или предмет, предвещающий что-н., являющийся первым вестником, первым симптомом чего-н.</a:t>
            </a: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Трубят рога (охотничьи)</a:t>
            </a:r>
            <a:endParaRPr lang="ru-RU" dirty="0"/>
          </a:p>
        </p:txBody>
      </p:sp>
      <p:pic>
        <p:nvPicPr>
          <p:cNvPr id="6" name="Содержимое 5" descr="рог охотн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0999" y="1600200"/>
            <a:ext cx="5702001" cy="4525963"/>
          </a:xfr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04664"/>
            <a:ext cx="8712968" cy="57214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употребление слова или выражения в переносном смысле на основе сходства двух предметов или явлений. В широком смысле любой вид употребления слов в непрямом значении.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стихотворении «Листопад» находим следующие примеры метафоры: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Веселой, пестрою стеной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Стоит над светлою поляной </a:t>
            </a:r>
            <a:endParaRPr lang="ru-RU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496944" cy="5793507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Олицетворение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это разновидность метафоры, в которой неодушевленные предметы, явления природы, понятия наделяются признаками, свойствами человека или какого - либо другого живого существа.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стихотворении «Листопад» находим следующий пример: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Умывши бледное лицо,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Последний день в лесу встречая,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Выходит Осень на крыльцо.</a:t>
            </a:r>
          </a:p>
          <a:p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 месяц медленно встает.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Все тени сделал он короче,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Прозрачный дым навел на лес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 вот уж смотрит прямо в очи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 туманной высоты небес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Осень тихою </a:t>
            </a:r>
            <a:r>
              <a:rPr lang="ru-RU" dirty="0" smtClean="0">
                <a:solidFill>
                  <a:srgbClr val="FF0000"/>
                </a:solidFill>
              </a:rPr>
              <a:t>вдовой</a:t>
            </a:r>
            <a:r>
              <a:rPr lang="ru-RU" dirty="0" smtClean="0"/>
              <a:t> вступает в пёстрый терем свой</a:t>
            </a:r>
            <a:endParaRPr lang="ru-RU" dirty="0"/>
          </a:p>
        </p:txBody>
      </p:sp>
      <p:pic>
        <p:nvPicPr>
          <p:cNvPr id="4" name="Содержимое 3" descr="осе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8568952" cy="504055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60648"/>
            <a:ext cx="8208912" cy="586551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Эпитеты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− образное определение, дающее дополнительную художественную характеристику кому - либо или чему - либо. У И. А. Бунина вот такой переход.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точно терем расписной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Лиловый, золотой, багряный,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Веселой, пестрою стеной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Березы желтою резьбой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Блестят в лазури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Воздушной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паутины ткани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Пурпурный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блеск огня и злата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Пожаром терем освещал.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пустынной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тишине ночной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1207</Words>
  <Application>Microsoft Office PowerPoint</Application>
  <PresentationFormat>Экран (4:3)</PresentationFormat>
  <Paragraphs>136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И Осень тихою вдовой вступает в пёстрый терем свой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Устаревшие слова</vt:lpstr>
      <vt:lpstr>Эпитеты</vt:lpstr>
      <vt:lpstr>Метафоры</vt:lpstr>
      <vt:lpstr>Сравнения: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Цель проекта:</vt:lpstr>
      <vt:lpstr>Слайд 48</vt:lpstr>
      <vt:lpstr>Слайд 49</vt:lpstr>
      <vt:lpstr>Устаревшие слова</vt:lpstr>
      <vt:lpstr>Редко употребляемые слова</vt:lpstr>
      <vt:lpstr>Слайд 52</vt:lpstr>
      <vt:lpstr>Слайд 53</vt:lpstr>
      <vt:lpstr>Слайд 54</vt:lpstr>
      <vt:lpstr>Слайд 55</vt:lpstr>
      <vt:lpstr>Слайд 56</vt:lpstr>
      <vt:lpstr>Трубят рога (охотничьи)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37</cp:revision>
  <dcterms:created xsi:type="dcterms:W3CDTF">2017-02-19T18:37:49Z</dcterms:created>
  <dcterms:modified xsi:type="dcterms:W3CDTF">2017-03-19T16:52:13Z</dcterms:modified>
</cp:coreProperties>
</file>