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2"/>
  </p:notesMasterIdLst>
  <p:sldIdLst>
    <p:sldId id="289" r:id="rId2"/>
    <p:sldId id="260" r:id="rId3"/>
    <p:sldId id="257" r:id="rId4"/>
    <p:sldId id="341" r:id="rId5"/>
    <p:sldId id="342" r:id="rId6"/>
    <p:sldId id="344" r:id="rId7"/>
    <p:sldId id="300" r:id="rId8"/>
    <p:sldId id="343" r:id="rId9"/>
    <p:sldId id="290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82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399D2-D37D-4EC5-8FB9-4729CD9AB7B3}" type="datetimeFigureOut">
              <a:rPr lang="ru-RU" smtClean="0"/>
              <a:pPr/>
              <a:t>19.08.2022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670AC-4DC6-4D64-B35A-9D4C8D16A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324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670AC-4DC6-4D64-B35A-9D4C8D16A4A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650997-DF01-4444-82B8-3BA0E4C51D83}" type="datetimeFigureOut">
              <a:rPr lang="ru-RU" smtClean="0"/>
              <a:pPr/>
              <a:t>19.08.2022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33FB7-67DB-4775-8FF5-FDEE98406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0997-DF01-4444-82B8-3BA0E4C51D83}" type="datetimeFigureOut">
              <a:rPr lang="ru-RU" smtClean="0"/>
              <a:pPr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3FB7-67DB-4775-8FF5-FDEE98406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5BA1F-7AF7-4A01-A078-932E3341C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7650997-DF01-4444-82B8-3BA0E4C51D83}" type="datetimeFigureOut">
              <a:rPr lang="ru-RU" smtClean="0"/>
              <a:pPr/>
              <a:t>19.08.2022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E33FB7-67DB-4775-8FF5-FDEE98406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CC0099"/>
                </a:solidFill>
              </a:rPr>
              <a:t>Развивающая  </a:t>
            </a:r>
            <a:r>
              <a:rPr lang="ru-RU" sz="2800" b="1" i="1" dirty="0" err="1" smtClean="0">
                <a:solidFill>
                  <a:srgbClr val="CC0099"/>
                </a:solidFill>
              </a:rPr>
              <a:t>псхолого-педагогическая</a:t>
            </a:r>
            <a:r>
              <a:rPr lang="ru-RU" sz="2800" b="1" i="1" dirty="0" smtClean="0">
                <a:solidFill>
                  <a:srgbClr val="CC0099"/>
                </a:solidFill>
              </a:rPr>
              <a:t> программа по внеурочной деятельности «Размышляем, играем, творим»</a:t>
            </a:r>
            <a:br>
              <a:rPr lang="ru-RU" sz="2800" b="1" i="1" dirty="0" smtClean="0">
                <a:solidFill>
                  <a:srgbClr val="CC0099"/>
                </a:solidFill>
              </a:rPr>
            </a:br>
            <a:r>
              <a:rPr lang="ru-RU" sz="2800" b="1" i="1" dirty="0" smtClean="0">
                <a:solidFill>
                  <a:srgbClr val="CC0099"/>
                </a:solidFill>
              </a:rPr>
              <a:t> 5 класс 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2133600"/>
            <a:ext cx="3970337" cy="39925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solidFill>
                  <a:schemeClr val="accent2"/>
                </a:solidFill>
              </a:rPr>
              <a:t>Данная работа может быть интересна не только психологам, но и педагогам, желающим работать с обучающимися так, чтобы иметь максимальные возможности для развития  личности и формирования познавательной активности  на этапе адаптации второй ступени обучения.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chemeClr val="accent2"/>
                </a:solidFill>
              </a:rPr>
              <a:t>Педагог-психолог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chemeClr val="accent2"/>
                </a:solidFill>
              </a:rPr>
              <a:t>Царёва З.В.</a:t>
            </a:r>
          </a:p>
          <a:p>
            <a:pPr algn="ctr" eaLnBrk="1" hangingPunct="1">
              <a:lnSpc>
                <a:spcPct val="90000"/>
              </a:lnSpc>
            </a:pPr>
            <a:endParaRPr lang="ru-RU" sz="2400" dirty="0" smtClean="0"/>
          </a:p>
        </p:txBody>
      </p:sp>
      <p:pic>
        <p:nvPicPr>
          <p:cNvPr id="79873" name="Picture 1" descr="F:\Внеурочка\Картинки\s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0"/>
            <a:ext cx="4071966" cy="455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2428892"/>
          </a:xfrm>
        </p:spPr>
        <p:txBody>
          <a:bodyPr/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>
                <a:solidFill>
                  <a:srgbClr val="C00000"/>
                </a:solidFill>
              </a:rPr>
              <a:t>Главная цель учения – духовный мир, духовное богатство человека.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5500702"/>
            <a:ext cx="7143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 ЖЕЛАЕМ УСПЕХОВ !!!</a:t>
            </a:r>
            <a:endParaRPr lang="ru-RU" sz="4800" dirty="0"/>
          </a:p>
        </p:txBody>
      </p:sp>
      <p:pic>
        <p:nvPicPr>
          <p:cNvPr id="4" name="Picture 2" descr="D:\1213\v-krugu-sverstnikov-opyt-obshhe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357430"/>
            <a:ext cx="3571900" cy="27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C0099"/>
                </a:solidFill>
              </a:rPr>
              <a:t>Актуальность программы: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solidFill>
                  <a:srgbClr val="CC0099"/>
                </a:solidFill>
              </a:rPr>
              <a:t>Актуальность и перспективность </a:t>
            </a:r>
            <a:r>
              <a:rPr lang="ru-RU" sz="1800" dirty="0" smtClean="0"/>
              <a:t> решения из основных задач школы является создание условий  для личностного развития младших подростков в условиях современного образования,  обуславливается, прежде всего, требованиями процесса обучения,  который ориентирован на формирование умственных учебных действий.</a:t>
            </a:r>
            <a:endParaRPr lang="ru-RU" sz="1800" b="1" i="1" dirty="0" smtClean="0">
              <a:solidFill>
                <a:srgbClr val="CC0099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CC0099"/>
                </a:solidFill>
              </a:rPr>
              <a:t>Целью программы:</a:t>
            </a:r>
            <a:r>
              <a:rPr lang="ru-RU" sz="1800" dirty="0" smtClean="0"/>
              <a:t> развитие  личностных и интеллектуальных способностей младших подростков в процессе коммуникативной и творческо-поисковой деятельности. 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CC0099"/>
                </a:solidFill>
              </a:rPr>
              <a:t>Задачи:</a:t>
            </a:r>
            <a:endParaRPr lang="ru-RU" sz="1800" dirty="0" smtClean="0"/>
          </a:p>
          <a:p>
            <a:pPr lvl="0">
              <a:buClr>
                <a:srgbClr val="CC0099"/>
              </a:buClr>
              <a:buSzPct val="140000"/>
              <a:buFont typeface="Wingdings" pitchFamily="2" charset="2"/>
              <a:buChar char="Ø"/>
            </a:pPr>
            <a:r>
              <a:rPr lang="ru-RU" sz="1800" dirty="0" smtClean="0"/>
              <a:t>создание благоприятных условий для личностного развития младших подростков;</a:t>
            </a:r>
          </a:p>
          <a:p>
            <a:pPr lvl="0">
              <a:buClr>
                <a:srgbClr val="CC0099"/>
              </a:buClr>
              <a:buSzPct val="140000"/>
              <a:buFont typeface="Wingdings" pitchFamily="2" charset="2"/>
              <a:buChar char="Ø"/>
            </a:pPr>
            <a:r>
              <a:rPr lang="ru-RU" sz="1800" dirty="0" smtClean="0"/>
              <a:t>способствовать развитию познавательной активности;</a:t>
            </a:r>
          </a:p>
          <a:p>
            <a:pPr lvl="0">
              <a:buClr>
                <a:srgbClr val="CC0099"/>
              </a:buClr>
              <a:buSzPct val="140000"/>
              <a:buFont typeface="Wingdings" pitchFamily="2" charset="2"/>
              <a:buChar char="Ø"/>
            </a:pPr>
            <a:r>
              <a:rPr lang="ru-RU" sz="1800" dirty="0" smtClean="0"/>
              <a:t> ориентировать обучающихся на развитие творческо-поисковой деятельности;</a:t>
            </a:r>
          </a:p>
          <a:p>
            <a:pPr lvl="0">
              <a:buClr>
                <a:srgbClr val="CC0099"/>
              </a:buClr>
              <a:buSzPct val="140000"/>
              <a:buFont typeface="Wingdings" pitchFamily="2" charset="2"/>
              <a:buChar char="Ø"/>
            </a:pPr>
            <a:r>
              <a:rPr lang="ru-RU" sz="1800" dirty="0" smtClean="0"/>
              <a:t>способствовать развитию логического мышления, внимания, смысловой памяти, рефлексии;</a:t>
            </a:r>
          </a:p>
          <a:p>
            <a:pPr>
              <a:buClr>
                <a:srgbClr val="CC0099"/>
              </a:buClr>
              <a:buSzPct val="140000"/>
              <a:buFont typeface="Wingdings" pitchFamily="2" charset="2"/>
              <a:buChar char="Ø"/>
            </a:pPr>
            <a:r>
              <a:rPr lang="ru-RU" sz="1800" dirty="0" smtClean="0"/>
              <a:t> дальнейшее развитие способности к самосовершенствованию и саморазвитию на основе взаимодействия в общении  и  деятельности  (учить методам и приемам  познания себя и других).</a:t>
            </a:r>
          </a:p>
          <a:p>
            <a:pPr>
              <a:buClr>
                <a:srgbClr val="CC0099"/>
              </a:buClr>
              <a:buSzPct val="140000"/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286808" cy="500066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CC0099"/>
                </a:solidFill>
              </a:rPr>
              <a:t/>
            </a:r>
            <a:br>
              <a:rPr lang="ru-RU" sz="2000" b="1" dirty="0" smtClean="0">
                <a:solidFill>
                  <a:srgbClr val="CC0099"/>
                </a:solidFill>
              </a:rPr>
            </a:br>
            <a:r>
              <a:rPr lang="ru-RU" sz="2000" b="1" dirty="0" smtClean="0">
                <a:solidFill>
                  <a:srgbClr val="CC0099"/>
                </a:solidFill>
              </a:rPr>
              <a:t/>
            </a:r>
            <a:br>
              <a:rPr lang="ru-RU" sz="2000" b="1" dirty="0" smtClean="0">
                <a:solidFill>
                  <a:srgbClr val="CC0099"/>
                </a:solidFill>
              </a:rPr>
            </a:br>
            <a:r>
              <a:rPr lang="ru-RU" sz="2000" b="1" dirty="0" smtClean="0">
                <a:solidFill>
                  <a:srgbClr val="CC0099"/>
                </a:solidFill>
              </a:rPr>
              <a:t>Раздел 1.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CC0099"/>
                </a:solidFill>
              </a:rPr>
              <a:t> Тема:</a:t>
            </a:r>
            <a:r>
              <a:rPr lang="ru-RU" sz="2000" b="1" dirty="0" smtClean="0"/>
              <a:t> </a:t>
            </a:r>
            <a:r>
              <a:rPr lang="ru-RU" sz="2000" dirty="0" smtClean="0">
                <a:solidFill>
                  <a:srgbClr val="CC0099"/>
                </a:solidFill>
              </a:rPr>
              <a:t> </a:t>
            </a:r>
            <a:r>
              <a:rPr lang="ru-RU" sz="2000" b="1" dirty="0" smtClean="0">
                <a:solidFill>
                  <a:srgbClr val="CC0099"/>
                </a:solidFill>
              </a:rPr>
              <a:t>«Увлекательный мир игры»</a:t>
            </a:r>
            <a:br>
              <a:rPr lang="ru-RU" sz="2000" b="1" dirty="0" smtClean="0">
                <a:solidFill>
                  <a:srgbClr val="CC0099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2857520"/>
          </a:xfrm>
        </p:spPr>
        <p:txBody>
          <a:bodyPr/>
          <a:lstStyle/>
          <a:p>
            <a:r>
              <a:rPr lang="ru-RU" sz="1800" b="1" i="1" dirty="0" smtClean="0">
                <a:solidFill>
                  <a:schemeClr val="tx1"/>
                </a:solidFill>
              </a:rPr>
              <a:t>     </a:t>
            </a:r>
            <a:r>
              <a:rPr lang="ru-RU" sz="1800" b="1" dirty="0" smtClean="0">
                <a:solidFill>
                  <a:srgbClr val="CC0099"/>
                </a:solidFill>
              </a:rPr>
              <a:t>Занятие 1.1.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CC0099"/>
                </a:solidFill>
              </a:rPr>
              <a:t> «Знакомство»</a:t>
            </a:r>
            <a:endParaRPr lang="ru-RU" sz="1800" dirty="0" smtClean="0"/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</a:rPr>
              <a:t>Цель: </a:t>
            </a:r>
            <a:r>
              <a:rPr lang="ru-RU" sz="1800" dirty="0" smtClean="0">
                <a:solidFill>
                  <a:schemeClr val="tx1"/>
                </a:solidFill>
              </a:rPr>
              <a:t>создание благоприятных условий для работы в группе, способствует установлению контакта среди участников.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Вводная часть: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-Приветствие, позитивный настрой. </a:t>
            </a:r>
            <a:r>
              <a:rPr lang="ru-RU" sz="1800" i="1" dirty="0" smtClean="0">
                <a:solidFill>
                  <a:schemeClr val="tx1"/>
                </a:solidFill>
              </a:rPr>
              <a:t>Упражнение «Цвет настроения»                                    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- Знакомство с задачами занятий.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Основная часть.</a:t>
            </a:r>
          </a:p>
          <a:p>
            <a:pPr algn="l"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</a:rPr>
              <a:t>Задание 1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  <a:r>
              <a:rPr lang="ru-RU" sz="1800" dirty="0" smtClean="0">
                <a:solidFill>
                  <a:schemeClr val="tx1"/>
                </a:solidFill>
              </a:rPr>
              <a:t> «Имя и цветок»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Цель: дать возможность участникам подчеркнуть свою индивидуальность.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Обучающиеся по кругу  называют свое имя и какое-либо хорошее качество личности, которое ассоциируется с каким –то цветком.</a:t>
            </a: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gzhelka2512.narod.ru/zodiak_flower/rose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643446"/>
            <a:ext cx="2428892" cy="1785950"/>
          </a:xfrm>
          <a:prstGeom prst="rect">
            <a:avLst/>
          </a:prstGeom>
          <a:noFill/>
        </p:spPr>
      </p:pic>
      <p:pic>
        <p:nvPicPr>
          <p:cNvPr id="72706" name="Picture 2" descr="http://gzhelka2512.narod.ru/zodiak_flower/pion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500570"/>
            <a:ext cx="2000264" cy="1928826"/>
          </a:xfrm>
          <a:prstGeom prst="rect">
            <a:avLst/>
          </a:prstGeom>
          <a:noFill/>
        </p:spPr>
      </p:pic>
      <p:pic>
        <p:nvPicPr>
          <p:cNvPr id="72708" name="Picture 4" descr="http://gzhelka2512.narod.ru/zodiak_flower/fialka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357694"/>
            <a:ext cx="2071702" cy="2081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89"/>
            <a:ext cx="8215370" cy="1143009"/>
          </a:xfrm>
        </p:spPr>
        <p:txBody>
          <a:bodyPr/>
          <a:lstStyle/>
          <a:p>
            <a:pPr algn="l"/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Задание 2</a:t>
            </a:r>
            <a:r>
              <a:rPr lang="ru-RU" sz="2400" i="1" dirty="0" smtClean="0"/>
              <a:t>.</a:t>
            </a:r>
            <a:r>
              <a:rPr lang="ru-RU" sz="2400" dirty="0" smtClean="0"/>
              <a:t> Интеллектуальные игры « Вопрос – ответ»</a:t>
            </a:r>
            <a:br>
              <a:rPr lang="ru-RU" sz="2400" dirty="0" smtClean="0"/>
            </a:br>
            <a:r>
              <a:rPr lang="ru-RU" sz="2000" dirty="0" smtClean="0"/>
              <a:t>Цель: повышение интеллектуального уровня обучающихся.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4143404"/>
          </a:xfrm>
        </p:spPr>
        <p:txBody>
          <a:bodyPr/>
          <a:lstStyle/>
          <a:p>
            <a:pPr lvl="0" algn="l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1.С помощью этого предмета главный герой сказки нашел свое счастье – мудрую жену, которая была заколдована. (Стрела).</a:t>
            </a:r>
          </a:p>
          <a:p>
            <a:pPr lvl="0" algn="l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2.Эта героиня пришла к нам из сказки Г.-Х. Андерсена. Ее имя означает меру длины, равную всего 2,5 см. Как ее зовут? (</a:t>
            </a:r>
            <a:r>
              <a:rPr lang="ru-RU" sz="2000" dirty="0" err="1" smtClean="0">
                <a:solidFill>
                  <a:schemeClr val="tx1"/>
                </a:solidFill>
              </a:rPr>
              <a:t>Дюймовочка</a:t>
            </a:r>
            <a:r>
              <a:rPr lang="ru-RU" sz="2000" dirty="0" smtClean="0">
                <a:solidFill>
                  <a:schemeClr val="tx1"/>
                </a:solidFill>
              </a:rPr>
              <a:t>).</a:t>
            </a:r>
          </a:p>
          <a:p>
            <a:pPr lvl="0" algn="l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3. В какой сказке действуют ожившие фрукты и овощи? («Приключения </a:t>
            </a:r>
            <a:r>
              <a:rPr lang="ru-RU" sz="2000" dirty="0" err="1" smtClean="0">
                <a:solidFill>
                  <a:schemeClr val="tx1"/>
                </a:solidFill>
              </a:rPr>
              <a:t>Чиполлино</a:t>
            </a:r>
            <a:r>
              <a:rPr lang="ru-RU" sz="2000" dirty="0" smtClean="0">
                <a:solidFill>
                  <a:schemeClr val="tx1"/>
                </a:solidFill>
              </a:rPr>
              <a:t>»).</a:t>
            </a:r>
          </a:p>
          <a:p>
            <a:pPr lvl="0" algn="l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4. Игрушка – главный герой книги и мультфильма, который жил в коробке с апельсинами. (</a:t>
            </a:r>
            <a:r>
              <a:rPr lang="ru-RU" sz="2000" dirty="0" err="1" smtClean="0">
                <a:solidFill>
                  <a:schemeClr val="tx1"/>
                </a:solidFill>
              </a:rPr>
              <a:t>Чебурашка</a:t>
            </a:r>
            <a:r>
              <a:rPr lang="ru-RU" sz="2000" dirty="0" smtClean="0">
                <a:solidFill>
                  <a:schemeClr val="tx1"/>
                </a:solidFill>
              </a:rPr>
              <a:t>).</a:t>
            </a:r>
          </a:p>
          <a:p>
            <a:pPr lvl="0" algn="l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5. С помощью этого предмета можно смастерить самые замечательные вещи, а можно даже убить страшного героя русских сказок. (Игла).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6.Назовите личный транспорт Бабы-Яги? – (Ступа / Помело).</a:t>
            </a:r>
          </a:p>
          <a:p>
            <a:pPr algn="l"/>
            <a:r>
              <a:rPr lang="ru-RU" sz="2000" dirty="0" smtClean="0"/>
              <a:t> 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pic>
        <p:nvPicPr>
          <p:cNvPr id="5" name="Рисунок 1" descr="confused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857736"/>
            <a:ext cx="164304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вопрос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357826"/>
            <a:ext cx="1571625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14356"/>
            <a:ext cx="8143932" cy="5500726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7. Как звали отца деревянного мальчика, героя известной сказки? – (Папа Карло).</a:t>
            </a:r>
          </a:p>
          <a:p>
            <a:pPr lvl="0" algn="l"/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8. Волшебная скатерть, на которой сама появляется еда? – (Самобранка).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9.В какой сказке девочка зимой отправляется за цветами? («Двенадцать месяцев»).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10.У этого героя на голове зелёный хохолок, подёргав за который можно вдоволь наплакаться. (</a:t>
            </a:r>
            <a:r>
              <a:rPr lang="ru-RU" sz="2000" dirty="0" err="1" smtClean="0">
                <a:solidFill>
                  <a:schemeClr val="tx1"/>
                </a:solidFill>
              </a:rPr>
              <a:t>Чиполлино</a:t>
            </a:r>
            <a:r>
              <a:rPr lang="ru-RU" sz="2000" dirty="0" smtClean="0">
                <a:solidFill>
                  <a:schemeClr val="tx1"/>
                </a:solidFill>
              </a:rPr>
              <a:t>.)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11.Как звали девочку-куклу, волосы которой были необычного </a:t>
            </a:r>
            <a:r>
              <a:rPr lang="ru-RU" sz="2000" dirty="0" err="1" smtClean="0">
                <a:solidFill>
                  <a:schemeClr val="tx1"/>
                </a:solidFill>
              </a:rPr>
              <a:t>голубого</a:t>
            </a:r>
            <a:r>
              <a:rPr lang="ru-RU" sz="2000" dirty="0" smtClean="0">
                <a:solidFill>
                  <a:schemeClr val="tx1"/>
                </a:solidFill>
              </a:rPr>
              <a:t> цвета? (</a:t>
            </a:r>
            <a:r>
              <a:rPr lang="ru-RU" sz="2000" dirty="0" err="1" smtClean="0">
                <a:solidFill>
                  <a:schemeClr val="tx1"/>
                </a:solidFill>
              </a:rPr>
              <a:t>Мальвина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12.Героиня этой  английской книжки побежала за белым кроликом, а оказалась в необычной стране (Алиса).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13.Эта героиня не выходила из дома без  шапочки (Красная шапочка)</a:t>
            </a:r>
          </a:p>
          <a:p>
            <a:endParaRPr lang="ru-RU" sz="2400" dirty="0"/>
          </a:p>
        </p:txBody>
      </p:sp>
      <p:pic>
        <p:nvPicPr>
          <p:cNvPr id="6" name="Picture 10" descr="student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4857760"/>
            <a:ext cx="10033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715304" cy="557216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Constantia" pitchFamily="18" charset="0"/>
              </a:rPr>
              <a:t>ШКОЛЬНЫЙ ПУТЬ</a:t>
            </a:r>
          </a:p>
          <a:p>
            <a:endParaRPr lang="ru-RU" dirty="0"/>
          </a:p>
        </p:txBody>
      </p:sp>
      <p:pic>
        <p:nvPicPr>
          <p:cNvPr id="4" name="Picture 2" descr="http://psy.1september.ru/2002/43/5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429684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572560" cy="6000792"/>
          </a:xfrm>
        </p:spPr>
        <p:txBody>
          <a:bodyPr/>
          <a:lstStyle/>
          <a:p>
            <a:pPr algn="l"/>
            <a:r>
              <a:rPr lang="ru-RU" sz="2000" b="1" i="1" dirty="0" smtClean="0">
                <a:latin typeface="+mn-lt"/>
                <a:cs typeface="Times New Roman" pitchFamily="18" charset="0"/>
              </a:rPr>
              <a:t>Задание 3.</a:t>
            </a:r>
            <a:r>
              <a:rPr lang="ru-RU" sz="2000" dirty="0" smtClean="0"/>
              <a:t> Упражнение « Школьный путь» (Родионов, </a:t>
            </a:r>
            <a:r>
              <a:rPr lang="ru-RU" sz="2000" dirty="0" err="1" smtClean="0"/>
              <a:t>Ступницкая</a:t>
            </a:r>
            <a:r>
              <a:rPr lang="ru-RU" sz="2000" dirty="0" smtClean="0"/>
              <a:t>»).</a:t>
            </a:r>
            <a:br>
              <a:rPr lang="ru-RU" sz="2000" dirty="0" smtClean="0"/>
            </a:br>
            <a:r>
              <a:rPr lang="ru-RU" sz="2000" dirty="0" smtClean="0"/>
              <a:t>Цель: осознание себя в новом социальном статусе – пятиклассника.</a:t>
            </a:r>
            <a:br>
              <a:rPr lang="ru-RU" sz="2000" dirty="0" smtClean="0"/>
            </a:br>
            <a:r>
              <a:rPr lang="ru-RU" sz="2000" dirty="0" smtClean="0"/>
              <a:t> Ведущий проводит беседу с ребятами о пройденном отрезке пути и том, что еще предстоит. </a:t>
            </a:r>
            <a:br>
              <a:rPr lang="ru-RU" sz="2000" dirty="0" smtClean="0"/>
            </a:br>
            <a:r>
              <a:rPr lang="ru-RU" sz="2000" dirty="0" smtClean="0">
                <a:latin typeface="+mn-lt"/>
                <a:cs typeface="Times New Roman" pitchFamily="18" charset="0"/>
              </a:rPr>
              <a:t>Упражнение «Продолжи фразу»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На доске или в середине круга укрепляется рисунок «Школьный путь».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На нем изображена гора, отображающая школьный путь с 1-го по 10 класс.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Участникам предлагается продолжить фразу: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« В начальной школе мне больше всего запомнилось…»;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« В пятом классе мне хотелось бы…»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Все высказываются по кругу. 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Ведущий предлагает поговорить о том, что нового появилось в школьной жизни учащихся в связи с переходом в 5 класс.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71684" name="Picture 4" descr="http://www.proza.ru/pics/2011/10/19/12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0"/>
            <a:ext cx="3810000" cy="1333501"/>
          </a:xfrm>
          <a:prstGeom prst="rect">
            <a:avLst/>
          </a:prstGeom>
          <a:noFill/>
        </p:spPr>
      </p:pic>
      <p:pic>
        <p:nvPicPr>
          <p:cNvPr id="6" name="Рисунок 5" descr="ааа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72753">
            <a:off x="7196445" y="5078983"/>
            <a:ext cx="2098173" cy="178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42918"/>
            <a:ext cx="8072494" cy="4995882"/>
          </a:xfrm>
        </p:spPr>
        <p:txBody>
          <a:bodyPr/>
          <a:lstStyle/>
          <a:p>
            <a:pPr algn="l"/>
            <a:r>
              <a:rPr lang="ru-RU" sz="2000" b="1" i="1" dirty="0" smtClean="0">
                <a:solidFill>
                  <a:schemeClr val="tx1"/>
                </a:solidFill>
              </a:rPr>
              <a:t>Упражнение « Что важно для меня?»</a:t>
            </a:r>
          </a:p>
          <a:p>
            <a:pPr algn="l"/>
            <a:r>
              <a:rPr lang="ru-RU" sz="2000" b="1" i="1" dirty="0" smtClean="0">
                <a:solidFill>
                  <a:schemeClr val="tx1"/>
                </a:solidFill>
              </a:rPr>
              <a:t>Обсуждение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Кто-нибудь выбрал то же, что и ты?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Чьи записи тебя удивили?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Есть ли на свете такие вещи, которые интересны и важны большинству из нас?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Какой предмет из тех, которые кому-нибудь захотелось взять с собой, был, на твой взгляд, самым необычным?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 ком ты узнал что-нибудь новое?   </a:t>
            </a:r>
            <a:r>
              <a:rPr lang="ru-RU" sz="2400" dirty="0" smtClean="0">
                <a:solidFill>
                  <a:schemeClr val="tx1"/>
                </a:solidFill>
              </a:rPr>
              <a:t>Рисование коллаж.</a:t>
            </a:r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2000" b="1" i="1" dirty="0" smtClean="0">
                <a:solidFill>
                  <a:schemeClr val="tx1"/>
                </a:solidFill>
              </a:rPr>
              <a:t>3. Заключительная часть содержит: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Рефлексия занятия: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Что мы развивали на нашем занятии?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Что вам особенно понравилось?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Что не понравилось?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В чем испытывали затруднения, почему?</a:t>
            </a:r>
          </a:p>
          <a:p>
            <a:pPr lvl="0" algn="l"/>
            <a:r>
              <a:rPr lang="ru-RU" sz="2000" dirty="0" smtClean="0">
                <a:solidFill>
                  <a:schemeClr val="tx1"/>
                </a:solidFill>
              </a:rPr>
              <a:t>Дайте словесную оценку своей деятельности.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16" descr="55226690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786190"/>
            <a:ext cx="3000364" cy="271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8"/>
          <p:cNvSpPr>
            <a:spLocks noGrp="1"/>
          </p:cNvSpPr>
          <p:nvPr>
            <p:ph type="title"/>
          </p:nvPr>
        </p:nvSpPr>
        <p:spPr>
          <a:xfrm>
            <a:off x="214282" y="285751"/>
            <a:ext cx="8929718" cy="4143381"/>
          </a:xfrm>
        </p:spPr>
        <p:txBody>
          <a:bodyPr/>
          <a:lstStyle/>
          <a:p>
            <a:pPr algn="l"/>
            <a:r>
              <a:rPr lang="ru-RU" sz="1800" i="1" dirty="0" smtClean="0"/>
              <a:t>О</a:t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i="1" dirty="0" smtClean="0"/>
              <a:t>Упражнение  « Цвет настроения».</a:t>
            </a:r>
            <a:r>
              <a:rPr lang="ru-RU" sz="2000" b="1" dirty="0" smtClean="0"/>
              <a:t> </a:t>
            </a:r>
            <a:r>
              <a:rPr lang="ru-RU" sz="2000" dirty="0" smtClean="0"/>
              <a:t>Каждый участник выбирает цвет своего настроения в данный момент и опускает картонный квадратик в прорезь той полоски на коробке, которая соответствует выбранному цвету. Психолог открывает коробку и сообщает ( не называя детям обозначения цветов и не подсчитывая их точное количество), с каким настроением пришли сегодня на занятие большинство ребят. Затем выясняет у участников,  соответствует ли этот результат их настроению.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Выберите две эмоции из четырех, каждая из них подписана: </a:t>
            </a:r>
            <a:br>
              <a:rPr lang="ru-RU" sz="2000" dirty="0" smtClean="0"/>
            </a:br>
            <a:r>
              <a:rPr lang="ru-RU" sz="2000" dirty="0" smtClean="0"/>
              <a:t>интересно или </a:t>
            </a:r>
            <a:r>
              <a:rPr lang="ru-RU" sz="2000" dirty="0" err="1" smtClean="0"/>
              <a:t>неинтересно,трудно</a:t>
            </a:r>
            <a:r>
              <a:rPr lang="ru-RU" sz="2000" dirty="0" smtClean="0"/>
              <a:t> или легко. </a:t>
            </a:r>
            <a:br>
              <a:rPr lang="ru-RU" sz="2000" dirty="0" smtClean="0"/>
            </a:br>
            <a:r>
              <a:rPr lang="ru-RU" sz="2000" dirty="0" smtClean="0"/>
              <a:t>Запишите свой вариант на нашем импровизационном портфеле.</a:t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b="1" dirty="0" smtClean="0"/>
              <a:t>Ритуал прощания </a:t>
            </a:r>
            <a:br>
              <a:rPr lang="ru-RU" sz="2000" b="1" dirty="0" smtClean="0"/>
            </a:br>
            <a:r>
              <a:rPr lang="ru-RU" sz="2000" b="1" dirty="0" smtClean="0"/>
              <a:t>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71681" name="Object 1"/>
          <p:cNvGraphicFramePr>
            <a:graphicFrameLocks noChangeAspect="1"/>
          </p:cNvGraphicFramePr>
          <p:nvPr/>
        </p:nvGraphicFramePr>
        <p:xfrm>
          <a:off x="714348" y="5500702"/>
          <a:ext cx="78565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5" name="Package" showAsIcon="1" r:id="rId3" imgW="7856280" imgH="685440" progId="Package">
                  <p:embed/>
                </p:oleObj>
              </mc:Choice>
              <mc:Fallback>
                <p:oleObj name="Package" showAsIcon="1" r:id="rId3" imgW="7856280" imgH="685440" progId="Package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5500702"/>
                        <a:ext cx="785653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6" descr="http://edu.convdocs.org/tw_files2/urls_37/46/d-45907/45907_html_m659cffd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3643314"/>
            <a:ext cx="2000264" cy="1360181"/>
          </a:xfrm>
          <a:prstGeom prst="rect">
            <a:avLst/>
          </a:prstGeom>
          <a:noFill/>
        </p:spPr>
      </p:pic>
      <p:pic>
        <p:nvPicPr>
          <p:cNvPr id="7" name="Picture 14" descr="http://groupava2.mycdn.me/getImage?photoId=406380623195&amp;photoType=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643314"/>
            <a:ext cx="1309684" cy="1309685"/>
          </a:xfrm>
          <a:prstGeom prst="rect">
            <a:avLst/>
          </a:prstGeom>
          <a:noFill/>
        </p:spPr>
      </p:pic>
      <p:pic>
        <p:nvPicPr>
          <p:cNvPr id="8" name="Picture 10" descr="http://img-fotki.yandex.ru/get/3908/zyb6666.b/0_21b9a_e5df4bdb_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643314"/>
            <a:ext cx="1468051" cy="1649495"/>
          </a:xfrm>
          <a:prstGeom prst="rect">
            <a:avLst/>
          </a:prstGeom>
          <a:noFill/>
        </p:spPr>
      </p:pic>
      <p:pic>
        <p:nvPicPr>
          <p:cNvPr id="9" name="Picture 12" descr="http://www.englishexercises.org/makeagame/my_documents/my_pictures/gallery/a/amazemen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371475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A9.tmp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pptA9.tmp</Template>
  <TotalTime>977</TotalTime>
  <Words>515</Words>
  <Application>Microsoft Office PowerPoint</Application>
  <PresentationFormat>Экран (4:3)</PresentationFormat>
  <Paragraphs>56</Paragraphs>
  <Slides>10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</vt:lpstr>
      <vt:lpstr>pptA9.tmp</vt:lpstr>
      <vt:lpstr>Package</vt:lpstr>
      <vt:lpstr>Развивающая  псхолого-педагогическая программа по внеурочной деятельности «Размышляем, играем, творим»  5 класс </vt:lpstr>
      <vt:lpstr>Актуальность программы:</vt:lpstr>
      <vt:lpstr>    Раздел 1.   Тема:  «Увлекательный мир игры»    </vt:lpstr>
      <vt:lpstr> Задание 2. Интеллектуальные игры « Вопрос – ответ» Цель: повышение интеллектуального уровня обучающихся. </vt:lpstr>
      <vt:lpstr>Презентация PowerPoint</vt:lpstr>
      <vt:lpstr>Презентация PowerPoint</vt:lpstr>
      <vt:lpstr>Задание 3. Упражнение « Школьный путь» (Родионов, Ступницкая»). Цель: осознание себя в новом социальном статусе – пятиклассника.  Ведущий проводит беседу с ребятами о пройденном отрезке пути и том, что еще предстоит.  Упражнение «Продолжи фразу» На доске или в середине круга укрепляется рисунок «Школьный путь».  На нем изображена гора, отображающая школьный путь с 1-го по 10 класс. Участникам предлагается продолжить фразу:  « В начальной школе мне больше всего запомнилось…»;  « В пятом классе мне хотелось бы…» Все высказываются по кругу.  Ведущий предлагает поговорить о том, что нового появилось в школьной жизни учащихся в связи с переходом в 5 класс.  </vt:lpstr>
      <vt:lpstr>Презентация PowerPoint</vt:lpstr>
      <vt:lpstr>О      Упражнение  « Цвет настроения». Каждый участник выбирает цвет своего настроения в данный момент и опускает картонный квадратик в прорезь той полоски на коробке, которая соответствует выбранному цвету. Психолог открывает коробку и сообщает ( не называя детям обозначения цветов и не подсчитывая их точное количество), с каким настроением пришли сегодня на занятие большинство ребят. Затем выясняет у участников,  соответствует ли этот результат их настроению.      Выберите две эмоции из четырех, каждая из них подписана:  интересно или неинтересно,трудно или легко.  Запишите свой вариант на нашем импровизационном портфеле.     Ритуал прощания       </vt:lpstr>
      <vt:lpstr> Главная цель учения – духовный мир, духовное богатство человека.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Коррекционо-развивающие упражнения как средство индивидуализации познавательной деятельности учащихся.</dc:title>
  <dc:creator>Катя</dc:creator>
  <cp:lastModifiedBy>Home</cp:lastModifiedBy>
  <cp:revision>103</cp:revision>
  <dcterms:created xsi:type="dcterms:W3CDTF">2013-01-14T08:00:23Z</dcterms:created>
  <dcterms:modified xsi:type="dcterms:W3CDTF">2022-08-19T07:49:21Z</dcterms:modified>
</cp:coreProperties>
</file>