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9" r:id="rId8"/>
    <p:sldId id="264" r:id="rId9"/>
    <p:sldId id="273" r:id="rId10"/>
    <p:sldId id="267" r:id="rId11"/>
    <p:sldId id="268" r:id="rId12"/>
    <p:sldId id="271" r:id="rId13"/>
    <p:sldId id="275" r:id="rId14"/>
    <p:sldId id="272" r:id="rId15"/>
    <p:sldId id="274" r:id="rId16"/>
    <p:sldId id="276" r:id="rId17"/>
    <p:sldId id="277" r:id="rId18"/>
    <p:sldId id="279" r:id="rId19"/>
    <p:sldId id="278" r:id="rId20"/>
    <p:sldId id="280" r:id="rId21"/>
    <p:sldId id="281" r:id="rId22"/>
    <p:sldId id="282" r:id="rId23"/>
    <p:sldId id="283" r:id="rId24"/>
  </p:sldIdLst>
  <p:sldSz cx="9144000" cy="6858000" type="screen4x3"/>
  <p:notesSz cx="6888163" cy="100171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5C3EFDB-5CFB-42EB-888E-D713BEE7E330}">
          <p14:sldIdLst>
            <p14:sldId id="256"/>
            <p14:sldId id="258"/>
            <p14:sldId id="259"/>
            <p14:sldId id="260"/>
            <p14:sldId id="261"/>
            <p14:sldId id="262"/>
            <p14:sldId id="269"/>
            <p14:sldId id="264"/>
            <p14:sldId id="273"/>
            <p14:sldId id="267"/>
            <p14:sldId id="268"/>
            <p14:sldId id="271"/>
            <p14:sldId id="275"/>
            <p14:sldId id="272"/>
            <p14:sldId id="274"/>
            <p14:sldId id="276"/>
            <p14:sldId id="277"/>
            <p14:sldId id="279"/>
            <p14:sldId id="278"/>
            <p14:sldId id="280"/>
            <p14:sldId id="281"/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FD6B1022-ECAC-4B54-BA4F-2CC4F4667A86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50888"/>
            <a:ext cx="500538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97" tIns="48299" rIns="96597" bIns="48299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8135"/>
            <a:ext cx="5510530" cy="4507706"/>
          </a:xfrm>
          <a:prstGeom prst="rect">
            <a:avLst/>
          </a:prstGeom>
        </p:spPr>
        <p:txBody>
          <a:bodyPr vert="horz" lIns="96597" tIns="48299" rIns="96597" bIns="48299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453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453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81F93E92-E819-4543-B977-CED209536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F93E92-E819-4543-B977-CED209536EAE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933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>
            <a:extLst>
              <a:ext uri="{FF2B5EF4-FFF2-40B4-BE49-F238E27FC236}">
                <a16:creationId xmlns:a16="http://schemas.microsoft.com/office/drawing/2014/main" id="{EE4266B5-64BF-41B1-B8CF-16DBD0801F41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5047913" y="-12923838"/>
            <a:ext cx="18246726" cy="136858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7926A077-FBF0-46BA-95C0-CAB5ED506E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817" y="4758135"/>
            <a:ext cx="5508936" cy="45059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0639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F93E92-E819-4543-B977-CED209536EAE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11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0EA83-CF37-4B8D-ADEF-A0B66F88CD69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268CD-AC7C-4F92-9E3E-CDA9FCCC87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8649E-4A63-4428-B199-FCF6EBA3CEEF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43D78-DEB7-4217-972F-2D11B2BF3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1E3B0-CD51-48BA-84E3-0E399923327E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B937D-6AFA-46E3-8706-6AAA735AB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D8B4D-1D3E-4D00-AD11-3B85C696D722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9D27E-9573-4D59-ACF4-445297874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D2003-0B7F-4BEE-B995-F0B694A5F235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650DD-B7DA-4CDF-A6CA-CC18DAD7D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6EA91-E6AB-4258-B96A-A0ABC630ECDC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68FBE-9CEE-4E06-9D53-9D7E0305F5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8B76B-6549-4F5F-A69F-E57742D2A87A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6F43A-CB74-4B5F-A975-985CE8192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22BDB-BEA0-4053-9CF6-0D47D42B74F4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11E95-E208-487E-9D8B-26A7C1D11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CC6B9-0792-4B56-9BD0-C5F6EE254140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5D6FF-CE64-4C35-9137-4F5594DDB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856A8-B794-46BB-A661-86638C97A898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8810-8DE3-4033-A705-B03126E0D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014B3-6705-4D85-8E1F-D05C549E1D28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01BCD-3677-4558-93BD-456A8AFF6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766AD2-7EF2-4F9D-AAEB-8425C0E7A219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FA8DE1-A2D1-4524-980C-4F5CCC0B9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H:\Documents and Settings\Aida\Рабочий стол\клипарты рамки фончики\karty\karty\map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090">
            <a:off x="1961234" y="609704"/>
            <a:ext cx="1262071" cy="1081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H:\Documents and Settings\Aida\Рабочий стол\клипарты рамки фончики\karty\karty\map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500034" y="642918"/>
            <a:ext cx="1762137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B8F272-6EBD-4D3A-97EF-A75A952CB100}"/>
              </a:ext>
            </a:extLst>
          </p:cNvPr>
          <p:cNvSpPr txBox="1"/>
          <p:nvPr/>
        </p:nvSpPr>
        <p:spPr>
          <a:xfrm>
            <a:off x="359532" y="2081309"/>
            <a:ext cx="84249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70C0"/>
                </a:solidFill>
              </a:rPr>
              <a:t>КОНСУЛЬТАЦИЯ ПО ПОДГОТОВКЕ К  </a:t>
            </a:r>
            <a:r>
              <a:rPr lang="ru-RU" sz="4800" b="1" dirty="0">
                <a:solidFill>
                  <a:srgbClr val="C00000"/>
                </a:solidFill>
              </a:rPr>
              <a:t>ОГЭ</a:t>
            </a:r>
            <a:r>
              <a:rPr lang="ru-RU" sz="4800" b="1" dirty="0">
                <a:solidFill>
                  <a:srgbClr val="0070C0"/>
                </a:solidFill>
              </a:rPr>
              <a:t> ПО ГЕОГРАФИИ</a:t>
            </a:r>
          </a:p>
          <a:p>
            <a:pPr algn="ctr"/>
            <a:r>
              <a:rPr lang="ru-RU" sz="4800" b="1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8EB564-3F60-4843-87C7-84AFE6258D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312" y="5473540"/>
            <a:ext cx="1217712" cy="9071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3868D1-FEFE-4F33-A8EE-72CCF6DFE5F8}"/>
              </a:ext>
            </a:extLst>
          </p:cNvPr>
          <p:cNvSpPr txBox="1"/>
          <p:nvPr/>
        </p:nvSpPr>
        <p:spPr>
          <a:xfrm>
            <a:off x="381264" y="5754507"/>
            <a:ext cx="6999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Составитель: учитель географии Новобурейской СОШ № 3     Швецова В. 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667BE691-B5BF-4CA7-B217-0749C7CA7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5888B6-AE60-40FE-A3E8-3613778C2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5C34A9-CB00-485C-BE19-81D48F06D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4098" name="Picture 2" descr="https://geo-oge.sdamgia.ru/get_file?id=780">
            <a:extLst>
              <a:ext uri="{FF2B5EF4-FFF2-40B4-BE49-F238E27FC236}">
                <a16:creationId xmlns:a16="http://schemas.microsoft.com/office/drawing/2014/main" id="{8FD8CD48-AB10-481E-A963-979387266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73" y="1390038"/>
            <a:ext cx="7694240" cy="337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18F1ABB-9A59-4DA3-BCAF-DBD6FE92F51C}"/>
              </a:ext>
            </a:extLst>
          </p:cNvPr>
          <p:cNvSpPr/>
          <p:nvPr/>
        </p:nvSpPr>
        <p:spPr>
          <a:xfrm>
            <a:off x="611560" y="453777"/>
            <a:ext cx="7694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9. Используя дан­ные таблицы, определите, в каком из пере­чис­лен­ных ре­ги­о­нов за пе­ри­од с 1995 по 2007 г. на­блю­дал­ся рост чис­лен­но­сти го­род­ско­го населения.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2550A01-C38B-4591-BA83-4C5175B95347}"/>
              </a:ext>
            </a:extLst>
          </p:cNvPr>
          <p:cNvSpPr/>
          <p:nvPr/>
        </p:nvSpPr>
        <p:spPr>
          <a:xfrm>
            <a:off x="729386" y="4949115"/>
            <a:ext cx="49227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 Ом­ская область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2) Чу­ваш­ская Республика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3) Рес­пуб­ли­ка Дагестан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4) Ива­нов­ская область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74AF8142-C058-4B84-A7E4-1F671A14B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9E3A84-D4CA-458C-BAC1-DE63C4959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933257-3CF4-46B6-AF5D-28F5CC06F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0D3642A-99C0-45AF-B953-439EFB715DF3}"/>
              </a:ext>
            </a:extLst>
          </p:cNvPr>
          <p:cNvSpPr/>
          <p:nvPr/>
        </p:nvSpPr>
        <p:spPr>
          <a:xfrm>
            <a:off x="478302" y="620688"/>
            <a:ext cx="7715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10. Используя дан­ные таблицы, опре­де­ли­те сред­нюю плот­ность на­се­ле­ния Омской об­ла­сти в 2007 г. Ответ за­пи­ши­те в виде числа.</a:t>
            </a:r>
            <a:endParaRPr lang="ru-RU" dirty="0"/>
          </a:p>
        </p:txBody>
      </p:sp>
      <p:pic>
        <p:nvPicPr>
          <p:cNvPr id="8" name="Picture 2" descr="https://geo-oge.sdamgia.ru/get_file?id=780">
            <a:extLst>
              <a:ext uri="{FF2B5EF4-FFF2-40B4-BE49-F238E27FC236}">
                <a16:creationId xmlns:a16="http://schemas.microsoft.com/office/drawing/2014/main" id="{A315DB14-038B-4072-BC2E-4CDA7F202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62" y="1544018"/>
            <a:ext cx="7694240" cy="337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C7D603D-9A23-4B0C-860B-633072E97982}"/>
              </a:ext>
            </a:extLst>
          </p:cNvPr>
          <p:cNvSpPr/>
          <p:nvPr/>
        </p:nvSpPr>
        <p:spPr>
          <a:xfrm>
            <a:off x="623900" y="5179721"/>
            <a:ext cx="1800200" cy="916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П= Н/</a:t>
            </a:r>
            <a:r>
              <a:rPr lang="en-US" sz="3600" b="1" dirty="0">
                <a:solidFill>
                  <a:schemeClr val="tx1"/>
                </a:solidFill>
              </a:rPr>
              <a:t>S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C487C34-2F40-4C6A-AC58-2A6CF8F46318}"/>
              </a:ext>
            </a:extLst>
          </p:cNvPr>
          <p:cNvSpPr/>
          <p:nvPr/>
        </p:nvSpPr>
        <p:spPr>
          <a:xfrm>
            <a:off x="623900" y="5179721"/>
            <a:ext cx="1800200" cy="916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ФОРМУЛА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3C01ED-E482-42EA-8234-E84C1C67CC6D}"/>
              </a:ext>
            </a:extLst>
          </p:cNvPr>
          <p:cNvSpPr txBox="1"/>
          <p:nvPr/>
        </p:nvSpPr>
        <p:spPr>
          <a:xfrm>
            <a:off x="3873742" y="5452913"/>
            <a:ext cx="4292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2030 / 140=14,5</a:t>
            </a:r>
          </a:p>
        </p:txBody>
      </p:sp>
    </p:spTree>
    <p:extLst>
      <p:ext uri="{BB962C8B-B14F-4D97-AF65-F5344CB8AC3E}">
        <p14:creationId xmlns:p14="http://schemas.microsoft.com/office/powerpoint/2010/main" val="283311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A00D589D-6463-4C62-899B-2FDDB3572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105925-BC24-4ADE-ABDA-4E5061792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AEBD49-0555-4ED1-91B6-D551E22E1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42E2D58-86B6-4750-AE62-35CAB91FF524}"/>
              </a:ext>
            </a:extLst>
          </p:cNvPr>
          <p:cNvSpPr/>
          <p:nvPr/>
        </p:nvSpPr>
        <p:spPr>
          <a:xfrm>
            <a:off x="323528" y="889843"/>
            <a:ext cx="8229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11. В каком из высказываний содержится информация о миграциях населения?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 По итогам Всероссийской переписи населения 2010 г. численность городского населения составляла 105,3 млн человек (74%), около трети горожан проживало в 12 городах-миллионерах.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2) В 2009 г. средняя плотность населения Северо-Кавказского федерального округа была одна из самых высоких в стране: 54 человека на 1 км</a:t>
            </a:r>
            <a:r>
              <a:rPr lang="ru-RU" baseline="30000" dirty="0">
                <a:solidFill>
                  <a:srgbClr val="000000"/>
                </a:solidFill>
                <a:latin typeface="Verdana" panose="020B0604030504040204" pitchFamily="34" charset="0"/>
              </a:rPr>
              <a:t>2</a:t>
            </a: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3) Число родившихся в России в январе — октябре 2012 г. выросло до 1586,9 тыс. человек против 1482,8 тыс. человек в январе — октябре 2011 г. При этом число умерших в январе — октябре 2012 г. сократилось до 1586,1 тыс. человек с 1610,2 тыс. человек годом ранее.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4) В 2010 г. число прибывших в Россию из других стран на постоянное место жительства было на 158 тыс. человек больше числа выбывших за пределы России.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15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D479EDF1-0E2A-4E27-A68C-352F0AB7A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648105-F16E-4231-B412-4CA0C5AEB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368882-BDEF-4BBF-9E45-643108F24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2F651B7-0A59-4142-8888-9EB4507DCE19}"/>
              </a:ext>
            </a:extLst>
          </p:cNvPr>
          <p:cNvSpPr/>
          <p:nvPr/>
        </p:nvSpPr>
        <p:spPr>
          <a:xfrm>
            <a:off x="457200" y="903620"/>
            <a:ext cx="7859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12. Какой из перечисленных городов, показанных на карте, находится в зоне действия циклона?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3044BC-EF14-4CB1-97D7-2D8C6717A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" y="1678827"/>
            <a:ext cx="6275040" cy="46689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EDF1323-AD70-4B68-99DF-D8F6A88EB657}"/>
              </a:ext>
            </a:extLst>
          </p:cNvPr>
          <p:cNvSpPr/>
          <p:nvPr/>
        </p:nvSpPr>
        <p:spPr>
          <a:xfrm>
            <a:off x="6911425" y="3026652"/>
            <a:ext cx="2141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 Барнаул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2) Курган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3) Нарьян-Мар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4) Новосибирск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6FFE221-3A2F-41C7-9505-85B332844822}"/>
              </a:ext>
            </a:extLst>
          </p:cNvPr>
          <p:cNvSpPr/>
          <p:nvPr/>
        </p:nvSpPr>
        <p:spPr>
          <a:xfrm>
            <a:off x="210344" y="222144"/>
            <a:ext cx="3384376" cy="5760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ПОГОДА И КЛИМАТ</a:t>
            </a:r>
          </a:p>
        </p:txBody>
      </p:sp>
    </p:spTree>
    <p:extLst>
      <p:ext uri="{BB962C8B-B14F-4D97-AF65-F5344CB8AC3E}">
        <p14:creationId xmlns:p14="http://schemas.microsoft.com/office/powerpoint/2010/main" val="35294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902DA649-BE89-4987-AE48-65DC235A8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D1EC3B-EF0D-4560-BA12-63EE852E6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95A2C1-D3FC-4864-A65F-0957B2E92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5C4F944-B93A-477A-B32B-2A8F63996937}"/>
              </a:ext>
            </a:extLst>
          </p:cNvPr>
          <p:cNvSpPr/>
          <p:nvPr/>
        </p:nvSpPr>
        <p:spPr>
          <a:xfrm>
            <a:off x="457200" y="404664"/>
            <a:ext cx="77035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13. Карта по­го­ды составлена на 18 апреля. В каком из по­ка­зан­ных на карте го­ро­дов на сле­ду­ю­щий день наи­бо­лее вероятно су­ще­ствен­ное потепление?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3477503-2696-4A49-A89B-F0BD078A74D2}"/>
              </a:ext>
            </a:extLst>
          </p:cNvPr>
          <p:cNvSpPr/>
          <p:nvPr/>
        </p:nvSpPr>
        <p:spPr>
          <a:xfrm>
            <a:off x="6527910" y="2828835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 Калининград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2) Екатеринбург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3) Москва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4) Хабаровск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3BBDCDA-65DA-4D89-96F0-5A775A3FB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5945" y="1507673"/>
            <a:ext cx="6275040" cy="46689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262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geo-oge.sdamgia.ru/get_file?id=5531">
            <a:extLst>
              <a:ext uri="{FF2B5EF4-FFF2-40B4-BE49-F238E27FC236}">
                <a16:creationId xmlns:a16="http://schemas.microsoft.com/office/drawing/2014/main" id="{AA942521-14F1-4C55-BF6B-CE4CE12A8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29492"/>
            <a:ext cx="6312274" cy="350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90B01576-854F-4AA5-8929-50EB7C94C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E95419-BF33-4F4C-A458-A45CB264A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8FFDFA-33B6-4C79-9EBC-9B5B50D1A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8946CAE-571C-4185-9E94-592AB0CB29B8}"/>
              </a:ext>
            </a:extLst>
          </p:cNvPr>
          <p:cNvSpPr/>
          <p:nvPr/>
        </p:nvSpPr>
        <p:spPr>
          <a:xfrm>
            <a:off x="457200" y="404664"/>
            <a:ext cx="7859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14. Проанализируйте кли­ма­то­грам­му и определите, какой бук­вой на карте обо­зна­чен пункт, ха­рак­те­ри­сти­ки кли­ма­та ко­то­ро­го от­ра­же­ны в климатограмме.</a:t>
            </a:r>
            <a:endParaRPr lang="ru-RU" dirty="0"/>
          </a:p>
        </p:txBody>
      </p:sp>
      <p:pic>
        <p:nvPicPr>
          <p:cNvPr id="2050" name="Picture 2" descr="https://geo-oge.sdamgia.ru/get_file?id=5530">
            <a:extLst>
              <a:ext uri="{FF2B5EF4-FFF2-40B4-BE49-F238E27FC236}">
                <a16:creationId xmlns:a16="http://schemas.microsoft.com/office/drawing/2014/main" id="{02FC77E9-42EE-4615-91FC-2998A8A85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62349"/>
            <a:ext cx="2428875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32E15B1-1725-46FD-AC56-DBD069CDB411}"/>
              </a:ext>
            </a:extLst>
          </p:cNvPr>
          <p:cNvSpPr/>
          <p:nvPr/>
        </p:nvSpPr>
        <p:spPr>
          <a:xfrm>
            <a:off x="683568" y="442599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 А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2) В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3) C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4) D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9" name="Стрелка: влево 8">
            <a:hlinkClick r:id="rId5" action="ppaction://hlinksldjump"/>
            <a:extLst>
              <a:ext uri="{FF2B5EF4-FFF2-40B4-BE49-F238E27FC236}">
                <a16:creationId xmlns:a16="http://schemas.microsoft.com/office/drawing/2014/main" id="{6D8D5D72-0307-4975-A8C0-0EE5B305B71D}"/>
              </a:ext>
            </a:extLst>
          </p:cNvPr>
          <p:cNvSpPr/>
          <p:nvPr/>
        </p:nvSpPr>
        <p:spPr>
          <a:xfrm>
            <a:off x="7812360" y="1484784"/>
            <a:ext cx="874440" cy="7200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82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6C1066A9-A8E3-4401-9FA0-B7F1DAA02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8A17CF-3C35-4A39-B30A-A035E9746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A34C8F-A626-440D-AFA5-0453036D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2289CE-57C6-41C1-86B0-49CC77C9A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360" y="365434"/>
            <a:ext cx="8532440" cy="618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346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32AAAEF9-E6D3-40C5-855B-0C2850B74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977018-A38E-4A86-8A95-AE064A07C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C4B6DD-8739-4150-AFEA-64E9C8DD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FA7B557A-8444-40E4-82F9-0E512234AB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" t="2418" r="5714"/>
          <a:stretch/>
        </p:blipFill>
        <p:spPr bwMode="auto">
          <a:xfrm>
            <a:off x="611560" y="208975"/>
            <a:ext cx="7920880" cy="6440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470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Line 1">
            <a:extLst>
              <a:ext uri="{FF2B5EF4-FFF2-40B4-BE49-F238E27FC236}">
                <a16:creationId xmlns:a16="http://schemas.microsoft.com/office/drawing/2014/main" id="{4E7E7286-EEBB-499B-B7B0-B3AB7449B7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4863" y="725488"/>
            <a:ext cx="7080250" cy="15875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" name="Line 2">
            <a:extLst>
              <a:ext uri="{FF2B5EF4-FFF2-40B4-BE49-F238E27FC236}">
                <a16:creationId xmlns:a16="http://schemas.microsoft.com/office/drawing/2014/main" id="{5296F369-0C17-41D1-A3A5-39863E2CFA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42975" y="2168525"/>
            <a:ext cx="7265988" cy="12700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" name="Line 3">
            <a:extLst>
              <a:ext uri="{FF2B5EF4-FFF2-40B4-BE49-F238E27FC236}">
                <a16:creationId xmlns:a16="http://schemas.microsoft.com/office/drawing/2014/main" id="{20D73761-8B8E-4579-88D2-751745408C40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025" y="3470275"/>
            <a:ext cx="7277100" cy="6350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4" name="Line 4">
            <a:extLst>
              <a:ext uri="{FF2B5EF4-FFF2-40B4-BE49-F238E27FC236}">
                <a16:creationId xmlns:a16="http://schemas.microsoft.com/office/drawing/2014/main" id="{129D48F9-DF96-41A4-8754-6E1D5A7D88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025" y="4781550"/>
            <a:ext cx="7315200" cy="22225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5" name="Line 5">
            <a:extLst>
              <a:ext uri="{FF2B5EF4-FFF2-40B4-BE49-F238E27FC236}">
                <a16:creationId xmlns:a16="http://schemas.microsoft.com/office/drawing/2014/main" id="{71FEBFCE-B8A0-410E-9162-15EEBA224FE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76338" y="519113"/>
            <a:ext cx="12700" cy="5678487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6" name="Line 6">
            <a:extLst>
              <a:ext uri="{FF2B5EF4-FFF2-40B4-BE49-F238E27FC236}">
                <a16:creationId xmlns:a16="http://schemas.microsoft.com/office/drawing/2014/main" id="{D0DB1611-5F9D-4C48-8D29-A71AEC8FF4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22613" y="528638"/>
            <a:ext cx="1587" cy="5688012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7" name="Line 7">
            <a:extLst>
              <a:ext uri="{FF2B5EF4-FFF2-40B4-BE49-F238E27FC236}">
                <a16:creationId xmlns:a16="http://schemas.microsoft.com/office/drawing/2014/main" id="{9E179578-76B5-4746-9EC5-BDFACE81AAA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064125" y="519113"/>
            <a:ext cx="4763" cy="5695950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8" name="Line 8">
            <a:extLst>
              <a:ext uri="{FF2B5EF4-FFF2-40B4-BE49-F238E27FC236}">
                <a16:creationId xmlns:a16="http://schemas.microsoft.com/office/drawing/2014/main" id="{3968C39C-194E-4AF5-92C9-9BFC23D7CBA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21513" y="523875"/>
            <a:ext cx="12700" cy="5624513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9" name="Oval 9">
            <a:extLst>
              <a:ext uri="{FF2B5EF4-FFF2-40B4-BE49-F238E27FC236}">
                <a16:creationId xmlns:a16="http://schemas.microsoft.com/office/drawing/2014/main" id="{56152CAD-B8B9-4E57-A2E2-5E75BB7F3D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4988" y="4670425"/>
            <a:ext cx="241300" cy="228600"/>
          </a:xfrm>
          <a:prstGeom prst="ellipse">
            <a:avLst/>
          </a:prstGeom>
          <a:solidFill>
            <a:srgbClr val="C5000B"/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Text Box 10">
            <a:extLst>
              <a:ext uri="{FF2B5EF4-FFF2-40B4-BE49-F238E27FC236}">
                <a16:creationId xmlns:a16="http://schemas.microsoft.com/office/drawing/2014/main" id="{E434E01A-A2C2-48DC-9A26-248808026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850" y="239713"/>
            <a:ext cx="5969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dirty="0"/>
              <a:t>30 </a:t>
            </a:r>
          </a:p>
        </p:txBody>
      </p:sp>
      <p:sp>
        <p:nvSpPr>
          <p:cNvPr id="5131" name="Text Box 11">
            <a:extLst>
              <a:ext uri="{FF2B5EF4-FFF2-40B4-BE49-F238E27FC236}">
                <a16:creationId xmlns:a16="http://schemas.microsoft.com/office/drawing/2014/main" id="{3D3A357A-B441-48BC-AE74-F466598F00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5138" y="255588"/>
            <a:ext cx="64928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dirty="0"/>
              <a:t>56 </a:t>
            </a:r>
          </a:p>
        </p:txBody>
      </p:sp>
      <p:sp>
        <p:nvSpPr>
          <p:cNvPr id="5132" name="Text Box 12">
            <a:extLst>
              <a:ext uri="{FF2B5EF4-FFF2-40B4-BE49-F238E27FC236}">
                <a16:creationId xmlns:a16="http://schemas.microsoft.com/office/drawing/2014/main" id="{5D01EE1B-67BF-4171-8836-CBB847C4A2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3938" y="231775"/>
            <a:ext cx="5969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dirty="0"/>
              <a:t>44</a:t>
            </a:r>
            <a:r>
              <a:rPr lang="ru-RU" altLang="ru-RU" dirty="0"/>
              <a:t> </a:t>
            </a:r>
          </a:p>
        </p:txBody>
      </p:sp>
      <p:sp>
        <p:nvSpPr>
          <p:cNvPr id="5133" name="Text Box 13">
            <a:extLst>
              <a:ext uri="{FF2B5EF4-FFF2-40B4-BE49-F238E27FC236}">
                <a16:creationId xmlns:a16="http://schemas.microsoft.com/office/drawing/2014/main" id="{34C5299C-D01F-4A51-814D-ECC35B1BE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075" y="250825"/>
            <a:ext cx="5969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/>
              <a:t>40</a:t>
            </a:r>
            <a:r>
              <a:rPr lang="ru-RU" altLang="ru-RU"/>
              <a:t> </a:t>
            </a:r>
          </a:p>
        </p:txBody>
      </p:sp>
      <p:sp>
        <p:nvSpPr>
          <p:cNvPr id="5134" name="Text Box 14">
            <a:extLst>
              <a:ext uri="{FF2B5EF4-FFF2-40B4-BE49-F238E27FC236}">
                <a16:creationId xmlns:a16="http://schemas.microsoft.com/office/drawing/2014/main" id="{54E1A5CC-2005-4BD8-A9C1-34D96352A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14350"/>
            <a:ext cx="4905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dirty="0"/>
              <a:t>61 </a:t>
            </a:r>
          </a:p>
        </p:txBody>
      </p:sp>
      <p:sp>
        <p:nvSpPr>
          <p:cNvPr id="5135" name="Text Box 15">
            <a:extLst>
              <a:ext uri="{FF2B5EF4-FFF2-40B4-BE49-F238E27FC236}">
                <a16:creationId xmlns:a16="http://schemas.microsoft.com/office/drawing/2014/main" id="{2CF2C103-4995-4DA4-BA5B-3C875C29C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475" y="1993900"/>
            <a:ext cx="5969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/>
              <a:t>59</a:t>
            </a:r>
            <a:r>
              <a:rPr lang="ru-RU" altLang="ru-RU"/>
              <a:t> </a:t>
            </a:r>
          </a:p>
        </p:txBody>
      </p:sp>
      <p:sp>
        <p:nvSpPr>
          <p:cNvPr id="5136" name="Text Box 16">
            <a:extLst>
              <a:ext uri="{FF2B5EF4-FFF2-40B4-BE49-F238E27FC236}">
                <a16:creationId xmlns:a16="http://schemas.microsoft.com/office/drawing/2014/main" id="{1E677776-9E0A-4A79-8488-9480BCACA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025" y="3317875"/>
            <a:ext cx="5969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dirty="0"/>
              <a:t>57 </a:t>
            </a:r>
          </a:p>
        </p:txBody>
      </p:sp>
      <p:sp>
        <p:nvSpPr>
          <p:cNvPr id="5137" name="Text Box 17">
            <a:extLst>
              <a:ext uri="{FF2B5EF4-FFF2-40B4-BE49-F238E27FC236}">
                <a16:creationId xmlns:a16="http://schemas.microsoft.com/office/drawing/2014/main" id="{608D159C-5017-4347-888E-D8E6432FC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" y="4573588"/>
            <a:ext cx="61912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dirty="0"/>
              <a:t>54</a:t>
            </a:r>
            <a:r>
              <a:rPr lang="ru-RU" altLang="ru-RU" dirty="0"/>
              <a:t> </a:t>
            </a:r>
          </a:p>
        </p:txBody>
      </p:sp>
      <p:sp>
        <p:nvSpPr>
          <p:cNvPr id="5138" name="Oval 18">
            <a:extLst>
              <a:ext uri="{FF2B5EF4-FFF2-40B4-BE49-F238E27FC236}">
                <a16:creationId xmlns:a16="http://schemas.microsoft.com/office/drawing/2014/main" id="{D567101F-5349-4315-982B-E5C050FE0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2513" y="604838"/>
            <a:ext cx="241300" cy="230187"/>
          </a:xfrm>
          <a:prstGeom prst="ellipse">
            <a:avLst/>
          </a:prstGeom>
          <a:solidFill>
            <a:srgbClr val="C5000B"/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9" name="Oval 19">
            <a:extLst>
              <a:ext uri="{FF2B5EF4-FFF2-40B4-BE49-F238E27FC236}">
                <a16:creationId xmlns:a16="http://schemas.microsoft.com/office/drawing/2014/main" id="{C546B020-0C50-4D9C-81AD-AC6F5D066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0300" y="3373438"/>
            <a:ext cx="241300" cy="228600"/>
          </a:xfrm>
          <a:prstGeom prst="ellipse">
            <a:avLst/>
          </a:prstGeom>
          <a:solidFill>
            <a:srgbClr val="C5000B"/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40" name="Oval 20">
            <a:extLst>
              <a:ext uri="{FF2B5EF4-FFF2-40B4-BE49-F238E27FC236}">
                <a16:creationId xmlns:a16="http://schemas.microsoft.com/office/drawing/2014/main" id="{7C3D175A-B29A-44CA-8463-6DE73949A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500" y="2052638"/>
            <a:ext cx="241300" cy="228600"/>
          </a:xfrm>
          <a:prstGeom prst="ellipse">
            <a:avLst/>
          </a:prstGeom>
          <a:solidFill>
            <a:srgbClr val="C5000B"/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41" name="Text Box 21">
            <a:extLst>
              <a:ext uri="{FF2B5EF4-FFF2-40B4-BE49-F238E27FC236}">
                <a16:creationId xmlns:a16="http://schemas.microsoft.com/office/drawing/2014/main" id="{C6B79A7D-49B8-4705-AE6E-1AB8CE2EA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835025"/>
            <a:ext cx="2114550" cy="130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600" b="1" dirty="0"/>
              <a:t>Осадки — 570 мм</a:t>
            </a:r>
          </a:p>
          <a:p>
            <a:r>
              <a:rPr lang="ru-RU" altLang="ru-RU" sz="1600" b="1" dirty="0"/>
              <a:t>t июля + 16, 4 С</a:t>
            </a:r>
          </a:p>
          <a:p>
            <a:r>
              <a:rPr lang="ru-RU" altLang="ru-RU" sz="1600" b="1" dirty="0"/>
              <a:t>t  января - 9,8 С</a:t>
            </a:r>
          </a:p>
          <a:p>
            <a:r>
              <a:rPr lang="ru-RU" altLang="ru-RU" sz="1600" b="1" dirty="0"/>
              <a:t>А = 26,2 С</a:t>
            </a:r>
          </a:p>
          <a:p>
            <a:r>
              <a:rPr lang="ru-RU" altLang="ru-RU" sz="1600" b="1" dirty="0"/>
              <a:t>17 м</a:t>
            </a:r>
          </a:p>
          <a:p>
            <a:endParaRPr lang="ru-RU" altLang="ru-RU" sz="1600" b="1" dirty="0"/>
          </a:p>
        </p:txBody>
      </p:sp>
      <p:sp>
        <p:nvSpPr>
          <p:cNvPr id="5142" name="Text Box 22">
            <a:extLst>
              <a:ext uri="{FF2B5EF4-FFF2-40B4-BE49-F238E27FC236}">
                <a16:creationId xmlns:a16="http://schemas.microsoft.com/office/drawing/2014/main" id="{B778E6C7-EF39-4AFD-B919-399853CAF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2179638"/>
            <a:ext cx="2114550" cy="130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600" b="1" dirty="0"/>
              <a:t>Осадки — 568 мм</a:t>
            </a:r>
          </a:p>
          <a:p>
            <a:r>
              <a:rPr lang="ru-RU" altLang="ru-RU" sz="1600" b="1" dirty="0"/>
              <a:t>t июля + 17,0 С</a:t>
            </a:r>
          </a:p>
          <a:p>
            <a:r>
              <a:rPr lang="ru-RU" altLang="ru-RU" sz="1600" b="1" dirty="0"/>
              <a:t>t  января - 11,9 С</a:t>
            </a:r>
          </a:p>
          <a:p>
            <a:r>
              <a:rPr lang="ru-RU" altLang="ru-RU" sz="1600" b="1" dirty="0"/>
              <a:t>А = 28,9 С</a:t>
            </a:r>
          </a:p>
          <a:p>
            <a:r>
              <a:rPr lang="ru-RU" altLang="ru-RU" sz="1600" b="1" dirty="0"/>
              <a:t>125 м</a:t>
            </a:r>
          </a:p>
          <a:p>
            <a:endParaRPr lang="ru-RU" altLang="ru-RU" sz="1600" b="1" dirty="0"/>
          </a:p>
        </p:txBody>
      </p:sp>
      <p:sp>
        <p:nvSpPr>
          <p:cNvPr id="5143" name="Text Box 23">
            <a:extLst>
              <a:ext uri="{FF2B5EF4-FFF2-40B4-BE49-F238E27FC236}">
                <a16:creationId xmlns:a16="http://schemas.microsoft.com/office/drawing/2014/main" id="{84BC2B6E-C317-4E50-84E1-4855E6286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3487738"/>
            <a:ext cx="2114550" cy="130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600" b="1" dirty="0"/>
              <a:t>Осадки — 542 мм</a:t>
            </a:r>
          </a:p>
          <a:p>
            <a:r>
              <a:rPr lang="ru-RU" altLang="ru-RU" sz="1600" b="1" dirty="0"/>
              <a:t>t июля + 19,0 С</a:t>
            </a:r>
          </a:p>
          <a:p>
            <a:r>
              <a:rPr lang="ru-RU" altLang="ru-RU" sz="1600" b="1" dirty="0"/>
              <a:t>t  января - 11,6 С</a:t>
            </a:r>
          </a:p>
          <a:p>
            <a:r>
              <a:rPr lang="ru-RU" altLang="ru-RU" sz="1600" b="1" dirty="0"/>
              <a:t>А = 30,6 С</a:t>
            </a:r>
          </a:p>
          <a:p>
            <a:r>
              <a:rPr lang="ru-RU" altLang="ru-RU" sz="1600" b="1" dirty="0"/>
              <a:t>63 м</a:t>
            </a:r>
          </a:p>
          <a:p>
            <a:endParaRPr lang="ru-RU" altLang="ru-RU" sz="1600" b="1" dirty="0"/>
          </a:p>
        </p:txBody>
      </p:sp>
      <p:sp>
        <p:nvSpPr>
          <p:cNvPr id="5144" name="Text Box 24">
            <a:extLst>
              <a:ext uri="{FF2B5EF4-FFF2-40B4-BE49-F238E27FC236}">
                <a16:creationId xmlns:a16="http://schemas.microsoft.com/office/drawing/2014/main" id="{B9414DC6-7F17-4348-920B-9DF2D9870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1513" y="4832413"/>
            <a:ext cx="2114550" cy="130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600" b="1" dirty="0"/>
              <a:t>Осадки — 569 мм</a:t>
            </a:r>
          </a:p>
          <a:p>
            <a:r>
              <a:rPr lang="ru-RU" altLang="ru-RU" sz="1600" b="1" dirty="0"/>
              <a:t>t июля + 19,5 С</a:t>
            </a:r>
          </a:p>
          <a:p>
            <a:r>
              <a:rPr lang="ru-RU" altLang="ru-RU" sz="1600" b="1" dirty="0"/>
              <a:t>t  января - 15,0 С</a:t>
            </a:r>
          </a:p>
          <a:p>
            <a:r>
              <a:rPr lang="ru-RU" altLang="ru-RU" sz="1600" b="1" dirty="0"/>
              <a:t>А = 34,5 С</a:t>
            </a:r>
          </a:p>
          <a:p>
            <a:r>
              <a:rPr lang="ru-RU" altLang="ru-RU" sz="1600" b="1" dirty="0"/>
              <a:t>104 м</a:t>
            </a:r>
          </a:p>
          <a:p>
            <a:endParaRPr lang="ru-RU" altLang="ru-RU" sz="1600" b="1" dirty="0"/>
          </a:p>
        </p:txBody>
      </p:sp>
      <p:pic>
        <p:nvPicPr>
          <p:cNvPr id="5145" name="Picture 25">
            <a:extLst>
              <a:ext uri="{FF2B5EF4-FFF2-40B4-BE49-F238E27FC236}">
                <a16:creationId xmlns:a16="http://schemas.microsoft.com/office/drawing/2014/main" id="{FEC5B88C-8B86-45DC-ABAB-572E437F3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69" y="4333017"/>
            <a:ext cx="4348956" cy="22852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sp>
        <p:nvSpPr>
          <p:cNvPr id="5146" name="Text Box 26">
            <a:extLst>
              <a:ext uri="{FF2B5EF4-FFF2-40B4-BE49-F238E27FC236}">
                <a16:creationId xmlns:a16="http://schemas.microsoft.com/office/drawing/2014/main" id="{689CB8D5-CC89-47B0-A6B5-30E588E16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8663" y="4575175"/>
            <a:ext cx="5969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dirty="0"/>
              <a:t>54 </a:t>
            </a:r>
          </a:p>
        </p:txBody>
      </p:sp>
      <p:sp>
        <p:nvSpPr>
          <p:cNvPr id="5147" name="Oval 27">
            <a:extLst>
              <a:ext uri="{FF2B5EF4-FFF2-40B4-BE49-F238E27FC236}">
                <a16:creationId xmlns:a16="http://schemas.microsoft.com/office/drawing/2014/main" id="{660F1353-1DB1-4844-8E7D-F3784C832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7550" cy="598488"/>
          </a:xfrm>
          <a:prstGeom prst="ellipse">
            <a:avLst/>
          </a:prstGeom>
          <a:solidFill>
            <a:srgbClr val="CFE7F5"/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200" b="1" dirty="0"/>
              <a:t>СЗ</a:t>
            </a:r>
          </a:p>
        </p:txBody>
      </p:sp>
      <p:sp>
        <p:nvSpPr>
          <p:cNvPr id="5148" name="Oval 28">
            <a:extLst>
              <a:ext uri="{FF2B5EF4-FFF2-40B4-BE49-F238E27FC236}">
                <a16:creationId xmlns:a16="http://schemas.microsoft.com/office/drawing/2014/main" id="{8ABCED86-85F3-40A7-863C-FC65AA4BC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7863" y="6008688"/>
            <a:ext cx="717550" cy="598487"/>
          </a:xfrm>
          <a:prstGeom prst="ellipse">
            <a:avLst/>
          </a:prstGeom>
          <a:solidFill>
            <a:srgbClr val="CFE7F5"/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200" b="1" dirty="0"/>
              <a:t>ЮВ</a:t>
            </a:r>
          </a:p>
        </p:txBody>
      </p:sp>
      <p:pic>
        <p:nvPicPr>
          <p:cNvPr id="33" name="Picture 3">
            <a:extLst>
              <a:ext uri="{FF2B5EF4-FFF2-40B4-BE49-F238E27FC236}">
                <a16:creationId xmlns:a16="http://schemas.microsoft.com/office/drawing/2014/main" id="{3D95329A-7907-411D-89F6-07B223231E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76" t="68642" r="5714"/>
          <a:stretch/>
        </p:blipFill>
        <p:spPr bwMode="auto">
          <a:xfrm>
            <a:off x="4181475" y="819611"/>
            <a:ext cx="4863333" cy="1270665"/>
          </a:xfrm>
          <a:prstGeom prst="rect">
            <a:avLst/>
          </a:prstGeom>
          <a:noFill/>
          <a:ln w="72000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50" name="Line 30">
            <a:extLst>
              <a:ext uri="{FF2B5EF4-FFF2-40B4-BE49-F238E27FC236}">
                <a16:creationId xmlns:a16="http://schemas.microsoft.com/office/drawing/2014/main" id="{2FD220A9-B7D2-4E18-BD8B-FA75FB22C6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4988" y="1514981"/>
            <a:ext cx="4670425" cy="15371"/>
          </a:xfrm>
          <a:prstGeom prst="line">
            <a:avLst/>
          </a:prstGeom>
          <a:noFill/>
          <a:ln w="360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9178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5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5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5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5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5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51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5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51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51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5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1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51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animBg="1"/>
      <p:bldP spid="5122" grpId="0" animBg="1"/>
      <p:bldP spid="5123" grpId="0" animBg="1"/>
      <p:bldP spid="5124" grpId="0" animBg="1"/>
      <p:bldP spid="5125" grpId="0" animBg="1"/>
      <p:bldP spid="5126" grpId="0" animBg="1"/>
      <p:bldP spid="5127" grpId="0" animBg="1"/>
      <p:bldP spid="5128" grpId="0" animBg="1"/>
      <p:bldP spid="5129" grpId="0" animBg="1"/>
      <p:bldP spid="5130" grpId="0"/>
      <p:bldP spid="5131" grpId="0"/>
      <p:bldP spid="5132" grpId="0"/>
      <p:bldP spid="5133" grpId="0"/>
      <p:bldP spid="5134" grpId="0"/>
      <p:bldP spid="5135" grpId="0"/>
      <p:bldP spid="5136" grpId="0"/>
      <p:bldP spid="5137" grpId="0"/>
      <p:bldP spid="5138" grpId="0" animBg="1"/>
      <p:bldP spid="5139" grpId="0" animBg="1"/>
      <p:bldP spid="5140" grpId="0" animBg="1"/>
      <p:bldP spid="5146" grpId="0"/>
      <p:bldP spid="5147" grpId="0" animBg="1"/>
      <p:bldP spid="5148" grpId="0" animBg="1"/>
      <p:bldP spid="51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8730E2D-6EEB-4E26-91E4-28D846232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F3E3E1-9ED9-473F-9C4F-118F7E60B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BAF234-2B2E-4B7A-9FB1-D5561EDD8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48C1F27-E0BE-48DC-A799-1614BA7D23C8}"/>
              </a:ext>
            </a:extLst>
          </p:cNvPr>
          <p:cNvSpPr/>
          <p:nvPr/>
        </p:nvSpPr>
        <p:spPr>
          <a:xfrm>
            <a:off x="457201" y="548680"/>
            <a:ext cx="7653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 из нескольких населённых пунктов России обменялись данными, полученными на местных метеостанциях 22 января 2013 г. Собранные ими данные представлены в следующей таблице.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geo-oge.sdamgia.ru/get_file?id=347">
            <a:extLst>
              <a:ext uri="{FF2B5EF4-FFF2-40B4-BE49-F238E27FC236}">
                <a16:creationId xmlns:a16="http://schemas.microsoft.com/office/drawing/2014/main" id="{8992539F-0AFC-4325-A213-4B679766B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80" y="1531535"/>
            <a:ext cx="8317360" cy="230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743BE2D-AD07-4487-B8D0-49FF10E586E6}"/>
              </a:ext>
            </a:extLst>
          </p:cNvPr>
          <p:cNvSpPr/>
          <p:nvPr/>
        </p:nvSpPr>
        <p:spPr>
          <a:xfrm>
            <a:off x="323721" y="3930926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Мария: «Среднесуточная температура воздуха повышается при движении с востока на запад».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Иван: «Чем больше продолжительность дня, тем выше среднесуточная температура воздуха».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Фёдор: «Продолжительность дня увеличивается при движении с севера на юг».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Светлана: «Высота Солнца над горизонтом увеличивается при движении с востока на запад».</a:t>
            </a:r>
            <a:endParaRPr lang="ru-RU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222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FFEFC10-5988-4150-BDB0-4B30C4EDB57F}" type="datetime1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5CEE2B-E81A-41C8-91FE-45DC569FD175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353D907-C9C5-43A7-BB6F-BE0CE2C58D1A}"/>
              </a:ext>
            </a:extLst>
          </p:cNvPr>
          <p:cNvSpPr/>
          <p:nvPr/>
        </p:nvSpPr>
        <p:spPr>
          <a:xfrm>
            <a:off x="3419872" y="476672"/>
            <a:ext cx="4904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333333"/>
                </a:solidFill>
                <a:latin typeface="-apple-system"/>
              </a:rPr>
              <a:t> 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CE7853-50A3-4B04-9DF6-B74E660099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163" t="8225" r="12225" b="6786"/>
          <a:stretch/>
        </p:blipFill>
        <p:spPr>
          <a:xfrm flipH="1">
            <a:off x="611560" y="1174639"/>
            <a:ext cx="2355359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7CAE6C5-4483-4078-87D8-702EC1B8D4EB}"/>
              </a:ext>
            </a:extLst>
          </p:cNvPr>
          <p:cNvSpPr/>
          <p:nvPr/>
        </p:nvSpPr>
        <p:spPr>
          <a:xfrm>
            <a:off x="3471396" y="2276872"/>
            <a:ext cx="509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«Везение» наступает после тщательной подготовки; «невезение» — результат халатности.» 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                          Роберт   Хайнлайн</a:t>
            </a:r>
            <a:endParaRPr lang="ru-RU" sz="2400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C687049-A888-46C2-A324-16A1022E14B6}"/>
              </a:ext>
            </a:extLst>
          </p:cNvPr>
          <p:cNvSpPr/>
          <p:nvPr/>
        </p:nvSpPr>
        <p:spPr>
          <a:xfrm>
            <a:off x="202321" y="5037269"/>
            <a:ext cx="33916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Роберт   Хайнлайн (1907-1988),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	писатель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74A4DBA-8F74-47B6-A084-76F4146FB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B39E4A-7D6E-4872-B7A0-C6DC4DC9F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BF2EC9-6DC9-4565-9C1C-FAC8B5C1D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8264038-55D7-4D61-905C-0DA5AAF1E510}"/>
              </a:ext>
            </a:extLst>
          </p:cNvPr>
          <p:cNvCxnSpPr>
            <a:cxnSpLocks/>
          </p:cNvCxnSpPr>
          <p:nvPr/>
        </p:nvCxnSpPr>
        <p:spPr>
          <a:xfrm>
            <a:off x="647566" y="2636912"/>
            <a:ext cx="590847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08275565-D48F-4A27-83A3-744D21DC4CF8}"/>
              </a:ext>
            </a:extLst>
          </p:cNvPr>
          <p:cNvCxnSpPr>
            <a:cxnSpLocks/>
          </p:cNvCxnSpPr>
          <p:nvPr/>
        </p:nvCxnSpPr>
        <p:spPr>
          <a:xfrm>
            <a:off x="716732" y="3429000"/>
            <a:ext cx="5879629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CE1E3AD-F75E-404A-8347-2BBD519D31CF}"/>
              </a:ext>
            </a:extLst>
          </p:cNvPr>
          <p:cNvCxnSpPr>
            <a:cxnSpLocks/>
          </p:cNvCxnSpPr>
          <p:nvPr/>
        </p:nvCxnSpPr>
        <p:spPr>
          <a:xfrm>
            <a:off x="716732" y="4293096"/>
            <a:ext cx="583646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4D27599E-F0C0-4CA9-A1CB-29E0FD4CAB43}"/>
              </a:ext>
            </a:extLst>
          </p:cNvPr>
          <p:cNvCxnSpPr>
            <a:cxnSpLocks/>
          </p:cNvCxnSpPr>
          <p:nvPr/>
        </p:nvCxnSpPr>
        <p:spPr>
          <a:xfrm>
            <a:off x="1835696" y="2054064"/>
            <a:ext cx="0" cy="274987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 descr="https://geo-oge.sdamgia.ru/get_file?id=347">
            <a:extLst>
              <a:ext uri="{FF2B5EF4-FFF2-40B4-BE49-F238E27FC236}">
                <a16:creationId xmlns:a16="http://schemas.microsoft.com/office/drawing/2014/main" id="{226F078C-1939-4EBD-947C-3FF34447D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74"/>
            <a:ext cx="8316415" cy="18543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844EC96D-5083-4964-BB4E-5045760CE5F3}"/>
              </a:ext>
            </a:extLst>
          </p:cNvPr>
          <p:cNvCxnSpPr>
            <a:cxnSpLocks/>
          </p:cNvCxnSpPr>
          <p:nvPr/>
        </p:nvCxnSpPr>
        <p:spPr>
          <a:xfrm>
            <a:off x="4427984" y="2054064"/>
            <a:ext cx="0" cy="26442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D6A8D1F-615F-4281-9F76-4B62CC057D3F}"/>
              </a:ext>
            </a:extLst>
          </p:cNvPr>
          <p:cNvSpPr/>
          <p:nvPr/>
        </p:nvSpPr>
        <p:spPr>
          <a:xfrm>
            <a:off x="322707" y="4594757"/>
            <a:ext cx="8585400" cy="2182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Мария: «Среднесуточная температура воздуха повышается при движении с востока на запад».</a:t>
            </a: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Иван: «Чем больше продолжительность дня, тем выше среднесуточная температура воздуха».</a:t>
            </a: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Фёдор: «Продолжительность дня увеличивается при движении с севера на юг».</a:t>
            </a: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Светлана: «Высота Солнца над горизонтом увеличивается при движении с востока на запад».</a:t>
            </a: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2665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A286C85A-E548-4936-B859-D6915B0F9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CF82EA-F4B0-4D59-AA75-29136B646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4E616B-A7F6-40FD-95A1-55F1BF8D7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240C10A-923F-4A8C-9104-BCAA2D915ADB}"/>
              </a:ext>
            </a:extLst>
          </p:cNvPr>
          <p:cNvSpPr/>
          <p:nvPr/>
        </p:nvSpPr>
        <p:spPr>
          <a:xfrm>
            <a:off x="457200" y="476672"/>
            <a:ext cx="7776864" cy="155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Школьники нашли в Интернете климатические данные для пунктов, расположенных в Азии на одной параллели, но на разных меридианах. Данные получены на местных метеостанциях в результате многолетних наблюдений. Собранные школьниками данные представлены в следующей таблице.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s://geo-oge.sdamgia.ru/get_file?id=9756">
            <a:extLst>
              <a:ext uri="{FF2B5EF4-FFF2-40B4-BE49-F238E27FC236}">
                <a16:creationId xmlns:a16="http://schemas.microsoft.com/office/drawing/2014/main" id="{D37BFB9F-E777-4ADC-9449-0A6FCCE58C8E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74" y="2030880"/>
            <a:ext cx="8332291" cy="237019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A12030A-7C87-4D14-8C73-1A171283CB6E}"/>
              </a:ext>
            </a:extLst>
          </p:cNvPr>
          <p:cNvSpPr/>
          <p:nvPr/>
        </p:nvSpPr>
        <p:spPr>
          <a:xfrm>
            <a:off x="332993" y="4401076"/>
            <a:ext cx="84501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1) Герман: «При движении с запада на восток лето становится теплее».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38125"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2) Валерия: «При движении с запада на восток зимы становятся холоднее».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38125"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Анна: «Чем ниже температура воздуха летом, тем меньше выпадает атмосферных осадков».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38125"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4) Константин: «Количество атмосферных осадков зависит от расстояния до Тихого океана: чем ближе к нему, тем количество атмосферных осадков меньше».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5234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C13B76D3-7096-43B3-890A-950E02167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FDE3ED-EDD8-4973-92AA-1722CE8E9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061E49-E69F-4B48-BE5D-24C133F3C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7" name="Рисунок 6" descr="https://geo-oge.sdamgia.ru/get_file?id=9756">
            <a:extLst>
              <a:ext uri="{FF2B5EF4-FFF2-40B4-BE49-F238E27FC236}">
                <a16:creationId xmlns:a16="http://schemas.microsoft.com/office/drawing/2014/main" id="{7A567F95-E5AA-4D4F-9737-13CE721015C9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32" y="279334"/>
            <a:ext cx="7622524" cy="195171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B3C4007-8056-4166-B117-8AC91CDDECEA}"/>
              </a:ext>
            </a:extLst>
          </p:cNvPr>
          <p:cNvCxnSpPr>
            <a:cxnSpLocks/>
          </p:cNvCxnSpPr>
          <p:nvPr/>
        </p:nvCxnSpPr>
        <p:spPr>
          <a:xfrm>
            <a:off x="716732" y="3068960"/>
            <a:ext cx="5879629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A14C3CC6-E7B7-4407-9A2E-ED63C5406477}"/>
              </a:ext>
            </a:extLst>
          </p:cNvPr>
          <p:cNvCxnSpPr>
            <a:cxnSpLocks/>
          </p:cNvCxnSpPr>
          <p:nvPr/>
        </p:nvCxnSpPr>
        <p:spPr>
          <a:xfrm>
            <a:off x="1835696" y="2456892"/>
            <a:ext cx="0" cy="122413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E923929-0868-4916-BF43-DFB0D19F3CDC}"/>
              </a:ext>
            </a:extLst>
          </p:cNvPr>
          <p:cNvCxnSpPr>
            <a:cxnSpLocks/>
          </p:cNvCxnSpPr>
          <p:nvPr/>
        </p:nvCxnSpPr>
        <p:spPr>
          <a:xfrm>
            <a:off x="3347864" y="2492896"/>
            <a:ext cx="0" cy="115212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2E2FC30-D5FD-4DFC-BD1E-AD482D5B419B}"/>
              </a:ext>
            </a:extLst>
          </p:cNvPr>
          <p:cNvCxnSpPr>
            <a:cxnSpLocks/>
          </p:cNvCxnSpPr>
          <p:nvPr/>
        </p:nvCxnSpPr>
        <p:spPr>
          <a:xfrm>
            <a:off x="4716016" y="2492896"/>
            <a:ext cx="0" cy="115212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CC40045B-23AC-40C2-85DC-B07B8DE8C52F}"/>
              </a:ext>
            </a:extLst>
          </p:cNvPr>
          <p:cNvCxnSpPr>
            <a:cxnSpLocks/>
          </p:cNvCxnSpPr>
          <p:nvPr/>
        </p:nvCxnSpPr>
        <p:spPr>
          <a:xfrm>
            <a:off x="6300192" y="2492896"/>
            <a:ext cx="0" cy="115212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E60DE06-12E0-4B00-AEC5-E8C235C7F922}"/>
              </a:ext>
            </a:extLst>
          </p:cNvPr>
          <p:cNvSpPr/>
          <p:nvPr/>
        </p:nvSpPr>
        <p:spPr>
          <a:xfrm>
            <a:off x="346914" y="4309060"/>
            <a:ext cx="84501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1) Герман: «При движении с запада на восток лето становится теплее».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38125"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2) Валерия: «При движении с запада на восток зимы становятся холоднее».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38125"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Анна: «Чем ниже температура воздуха летом, тем меньше выпадает атмосферных осадков».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38125"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4) Константин: «Количество атмосферных осадков зависит от расстояния до Тихого океана: чем ближе к нему, тем количество атмосферных осадков меньше».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0191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13A393EF-1221-4B1B-BD6C-9CFD3D1B1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1C87C0-B7C3-4163-9B5E-7B417901D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F00C3D-21EF-493C-A9B8-DF3AA34A1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6764323-B222-464E-BDE9-220594698B5D}"/>
              </a:ext>
            </a:extLst>
          </p:cNvPr>
          <p:cNvSpPr/>
          <p:nvPr/>
        </p:nvSpPr>
        <p:spPr>
          <a:xfrm>
            <a:off x="468858" y="692696"/>
            <a:ext cx="77755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Д. З.   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доделать задания на раздаточных </a:t>
            </a:r>
          </a:p>
          <a:p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карточках. </a:t>
            </a:r>
            <a:endParaRPr lang="ru-RU" sz="3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E16752-F036-4C3A-B95E-BAC79F642C37}"/>
              </a:ext>
            </a:extLst>
          </p:cNvPr>
          <p:cNvSpPr txBox="1"/>
          <p:nvPr/>
        </p:nvSpPr>
        <p:spPr>
          <a:xfrm>
            <a:off x="755576" y="2646025"/>
            <a:ext cx="7488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Arial Black" panose="020B0A04020102020204" pitchFamily="34" charset="0"/>
              </a:rPr>
              <a:t>СПАСИБО ЗА РАБОТУ!</a:t>
            </a:r>
          </a:p>
        </p:txBody>
      </p:sp>
    </p:spTree>
    <p:extLst>
      <p:ext uri="{BB962C8B-B14F-4D97-AF65-F5344CB8AC3E}">
        <p14:creationId xmlns:p14="http://schemas.microsoft.com/office/powerpoint/2010/main" val="2643574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CC8041E0-9931-46DD-8B67-72765E773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5FAAD6-7848-4081-942C-297EB32F6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A6172F-7BEE-483C-8774-EC1E919B6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98A46AD-A01A-4639-AA34-03CBC7838E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800" t="26188" r="24014" b="24788"/>
          <a:stretch/>
        </p:blipFill>
        <p:spPr>
          <a:xfrm>
            <a:off x="443607" y="1124744"/>
            <a:ext cx="8023749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805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4436C34C-0A2B-40C6-80B8-70915238C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64A757-5F09-474D-A29B-40C49FF61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B763DB-23CA-451F-805A-0B7BC0B66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787F7B4-62A8-423D-974F-18B87F1D88AE}"/>
              </a:ext>
            </a:extLst>
          </p:cNvPr>
          <p:cNvSpPr/>
          <p:nvPr/>
        </p:nvSpPr>
        <p:spPr>
          <a:xfrm>
            <a:off x="165415" y="136525"/>
            <a:ext cx="3384376" cy="5760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ТОПОГРАФИЧЕСКАЯ КАРТА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69133FC-35B6-47FB-B94B-F04EC95CF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2592" y="908720"/>
            <a:ext cx="5053375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718596F-B9EF-4A38-88A0-52F48DE4DCFF}"/>
              </a:ext>
            </a:extLst>
          </p:cNvPr>
          <p:cNvSpPr/>
          <p:nvPr/>
        </p:nvSpPr>
        <p:spPr>
          <a:xfrm>
            <a:off x="358559" y="4852017"/>
            <a:ext cx="81986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 startAt="3"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 вы­би­ра­ют место для игры в волейбол. Оцените, какой из участков, обо­зна­чен­ных на карте циф­ра­ми 1, 2 и 3, боль­ше всего под­хо­дит для этого. Для обос­но­ва­ния своего от­ве­та приведите два довода.  </a:t>
            </a:r>
            <a:endParaRPr lang="ru-RU" b="1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0D3559B-7AA7-443D-BF40-23A96077E35D}"/>
              </a:ext>
            </a:extLst>
          </p:cNvPr>
          <p:cNvSpPr/>
          <p:nvPr/>
        </p:nvSpPr>
        <p:spPr>
          <a:xfrm>
            <a:off x="5245967" y="908720"/>
            <a:ext cx="328647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по карте рас­сто­я­ние на мест­но­сти по пря­мой от точки В до дома лесника. Из­ме­ре­ние проводите между точ­кой и цен­тром соответствующего услов­но­го знака.    </a:t>
            </a:r>
          </a:p>
          <a:p>
            <a:pPr marL="342900" indent="-342900" algn="just"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C430183-91D8-4B49-AFAA-C8D6905EB3EC}"/>
              </a:ext>
            </a:extLst>
          </p:cNvPr>
          <p:cNvSpPr/>
          <p:nvPr/>
        </p:nvSpPr>
        <p:spPr>
          <a:xfrm>
            <a:off x="5287703" y="3505361"/>
            <a:ext cx="32507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 startAt="2"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по карте, в каком на­прав­ле­нии от точки В на­хо­дит­ся дом лесника.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685354-6D3E-4909-A675-81A5A46AC6EF}"/>
              </a:ext>
            </a:extLst>
          </p:cNvPr>
          <p:cNvSpPr txBox="1"/>
          <p:nvPr/>
        </p:nvSpPr>
        <p:spPr>
          <a:xfrm>
            <a:off x="6913055" y="2996952"/>
            <a:ext cx="1499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220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F950A4D-E780-44A5-938D-CB6F88296D31}"/>
              </a:ext>
            </a:extLst>
          </p:cNvPr>
          <p:cNvSpPr txBox="1"/>
          <p:nvPr/>
        </p:nvSpPr>
        <p:spPr>
          <a:xfrm>
            <a:off x="6866886" y="4370613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D095B8-2028-41EF-9D6E-A28C07B0FBB8}"/>
              </a:ext>
            </a:extLst>
          </p:cNvPr>
          <p:cNvSpPr txBox="1"/>
          <p:nvPr/>
        </p:nvSpPr>
        <p:spPr>
          <a:xfrm>
            <a:off x="755576" y="5775347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3, ровный и покрыт травой</a:t>
            </a:r>
          </a:p>
        </p:txBody>
      </p:sp>
    </p:spTree>
    <p:extLst>
      <p:ext uri="{BB962C8B-B14F-4D97-AF65-F5344CB8AC3E}">
        <p14:creationId xmlns:p14="http://schemas.microsoft.com/office/powerpoint/2010/main" val="312119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CFBAED9A-7044-4232-B74E-155DF89FF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495FEE-658B-48D0-853F-B209DF038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A29A66-2996-48C0-9BD5-D9CC25739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7DA13C9-5331-4B94-95E1-F08CA984EEDD}"/>
              </a:ext>
            </a:extLst>
          </p:cNvPr>
          <p:cNvSpPr/>
          <p:nvPr/>
        </p:nvSpPr>
        <p:spPr>
          <a:xfrm>
            <a:off x="179512" y="136525"/>
            <a:ext cx="3384376" cy="5760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ГЕОГРАФИЧЕСКОЕ ПОЛОЖЕНИЕ РОССИИ И ЧАСОВЫЕ ПОЯСА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D4FDEE3-16D6-48A0-AB28-631707AB94AB}"/>
              </a:ext>
            </a:extLst>
          </p:cNvPr>
          <p:cNvSpPr/>
          <p:nvPr/>
        </p:nvSpPr>
        <p:spPr>
          <a:xfrm>
            <a:off x="457200" y="836712"/>
            <a:ext cx="80752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4. На границе с какой из перечисленных стран находится крайняя западная точка территории России?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 Финляндия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2) Украина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3) Эстония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4) Польша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56AB56C-0E69-4AB5-8E89-6D3BCA90BD06}"/>
              </a:ext>
            </a:extLst>
          </p:cNvPr>
          <p:cNvSpPr/>
          <p:nvPr/>
        </p:nvSpPr>
        <p:spPr>
          <a:xfrm>
            <a:off x="436098" y="2968144"/>
            <a:ext cx="80752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5. Расположите регионы России в той последовательности, в которой их жители встречают Новый год. Запишите в ответ получившуюся последовательность цифр.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 Курская область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2) Камчатский край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3) Республика Тыва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7A7849-A5CA-4E49-88E9-6A24B5E6CCCF}"/>
              </a:ext>
            </a:extLst>
          </p:cNvPr>
          <p:cNvSpPr txBox="1"/>
          <p:nvPr/>
        </p:nvSpPr>
        <p:spPr>
          <a:xfrm>
            <a:off x="4211960" y="4509120"/>
            <a:ext cx="946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231</a:t>
            </a:r>
          </a:p>
        </p:txBody>
      </p:sp>
    </p:spTree>
    <p:extLst>
      <p:ext uri="{BB962C8B-B14F-4D97-AF65-F5344CB8AC3E}">
        <p14:creationId xmlns:p14="http://schemas.microsoft.com/office/powerpoint/2010/main" val="10279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69DD6AD0-77BA-49E9-9DE5-FDF7915CA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9DDA64-8424-4834-BD6F-E94CF986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0F7D38-EFFB-4095-B9DD-97E07BD42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0759B88-4887-4605-904B-E30E2785E15D}"/>
              </a:ext>
            </a:extLst>
          </p:cNvPr>
          <p:cNvSpPr/>
          <p:nvPr/>
        </p:nvSpPr>
        <p:spPr>
          <a:xfrm>
            <a:off x="179512" y="136525"/>
            <a:ext cx="3384376" cy="5760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НАСЕЛЕНИЕ РОССИИ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A8DC2E5-43D4-45C7-81A8-A9851CA16A7C}"/>
              </a:ext>
            </a:extLst>
          </p:cNvPr>
          <p:cNvSpPr/>
          <p:nvPr/>
        </p:nvSpPr>
        <p:spPr>
          <a:xfrm>
            <a:off x="457200" y="857320"/>
            <a:ext cx="7787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6. К тра­ди­ци­он­ным занятиям на­ро­дов какого из пе­ре­чис­лен­ных регионов Рос­сии относятся паст­бищ­ное овцеводство и коневодство?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 Рес­пуб­ли­ка Коми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2) Чу­кот­ский АО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3) Рес­пуб­ли­ка Калмыкия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4) Не­нец­кий АО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7197CE6-21A4-4B63-8764-58A5355783AF}"/>
              </a:ext>
            </a:extLst>
          </p:cNvPr>
          <p:cNvSpPr/>
          <p:nvPr/>
        </p:nvSpPr>
        <p:spPr>
          <a:xfrm>
            <a:off x="602036" y="3692357"/>
            <a:ext cx="793992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7. В каком из перечисленных регионов России средняя плотность населения наибольшая?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 Мурманская область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2) Хабаровский край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3) Республика Татарстан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4) Тюменская область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11" name="Стрелка: влево 10">
            <a:hlinkClick r:id="rId2" action="ppaction://hlinksldjump"/>
            <a:extLst>
              <a:ext uri="{FF2B5EF4-FFF2-40B4-BE49-F238E27FC236}">
                <a16:creationId xmlns:a16="http://schemas.microsoft.com/office/drawing/2014/main" id="{926DE8AB-9BD8-4E38-9D14-EE4DA83D2447}"/>
              </a:ext>
            </a:extLst>
          </p:cNvPr>
          <p:cNvSpPr/>
          <p:nvPr/>
        </p:nvSpPr>
        <p:spPr>
          <a:xfrm>
            <a:off x="7601664" y="2180473"/>
            <a:ext cx="793866" cy="7154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лево 11">
            <a:hlinkClick r:id="rId3" action="ppaction://hlinksldjump"/>
            <a:extLst>
              <a:ext uri="{FF2B5EF4-FFF2-40B4-BE49-F238E27FC236}">
                <a16:creationId xmlns:a16="http://schemas.microsoft.com/office/drawing/2014/main" id="{79B7AED5-60E0-42FA-AA5A-E26DA452E44B}"/>
              </a:ext>
            </a:extLst>
          </p:cNvPr>
          <p:cNvSpPr/>
          <p:nvPr/>
        </p:nvSpPr>
        <p:spPr>
          <a:xfrm>
            <a:off x="7620000" y="5285235"/>
            <a:ext cx="793867" cy="7154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41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BBF820-013D-49CD-8A6C-43A3DB7DA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002EFC-DDD1-47CD-B60C-1D11F36F8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7A9C98-4BAA-4216-B668-9667ED78D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E6B8F6-E102-4063-85BB-ECEBF6D03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5EA7E8-AC59-46E6-95B9-CA2EFB69A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CC7D56-D975-4460-9960-5AD22AA45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66" y="2668"/>
            <a:ext cx="9144000" cy="6855332"/>
          </a:xfrm>
          <a:prstGeom prst="rect">
            <a:avLst/>
          </a:prstGeom>
        </p:spPr>
      </p:pic>
      <p:sp>
        <p:nvSpPr>
          <p:cNvPr id="8" name="Стрелка: влево 7">
            <a:hlinkClick r:id="rId4" action="ppaction://hlinksldjump"/>
            <a:extLst>
              <a:ext uri="{FF2B5EF4-FFF2-40B4-BE49-F238E27FC236}">
                <a16:creationId xmlns:a16="http://schemas.microsoft.com/office/drawing/2014/main" id="{24A984AC-1579-4314-B283-9F3A49ACD788}"/>
              </a:ext>
            </a:extLst>
          </p:cNvPr>
          <p:cNvSpPr/>
          <p:nvPr/>
        </p:nvSpPr>
        <p:spPr>
          <a:xfrm>
            <a:off x="7524328" y="5684942"/>
            <a:ext cx="1162472" cy="898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574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F5CAFD-F26C-45A3-806D-DE0C18AE5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4536504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3D5F31-884B-44C8-8867-BFB322D66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D29722-10D2-4DD0-94E7-2721C629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7E067A-0FDC-46A8-83B6-98C5C9FA8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1026" name="Picture 2" descr="http://copyreg.ru/Statii_only/Sotsium/Russias_population_density_by_region.jpg">
            <a:extLst>
              <a:ext uri="{FF2B5EF4-FFF2-40B4-BE49-F238E27FC236}">
                <a16:creationId xmlns:a16="http://schemas.microsoft.com/office/drawing/2014/main" id="{E79928B2-BE8D-475C-9375-A716AFBDDC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" t="2422" b="9048"/>
          <a:stretch/>
        </p:blipFill>
        <p:spPr bwMode="auto">
          <a:xfrm>
            <a:off x="208351" y="1177964"/>
            <a:ext cx="8727297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1BA6272-B89A-4026-ABEF-90E3A45D8206}"/>
              </a:ext>
            </a:extLst>
          </p:cNvPr>
          <p:cNvSpPr/>
          <p:nvPr/>
        </p:nvSpPr>
        <p:spPr>
          <a:xfrm>
            <a:off x="1043608" y="457940"/>
            <a:ext cx="6696744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КАРТА ПЛОТНОСТИ НАСЕЛЕНИЯ РОССИИ</a:t>
            </a:r>
          </a:p>
        </p:txBody>
      </p:sp>
      <p:sp>
        <p:nvSpPr>
          <p:cNvPr id="2" name="Стрелка: влево 1">
            <a:hlinkClick r:id="rId3" action="ppaction://hlinksldjump"/>
            <a:extLst>
              <a:ext uri="{FF2B5EF4-FFF2-40B4-BE49-F238E27FC236}">
                <a16:creationId xmlns:a16="http://schemas.microsoft.com/office/drawing/2014/main" id="{5C26E8DA-D247-4087-9AEC-A88564E3966E}"/>
              </a:ext>
            </a:extLst>
          </p:cNvPr>
          <p:cNvSpPr/>
          <p:nvPr/>
        </p:nvSpPr>
        <p:spPr>
          <a:xfrm>
            <a:off x="7596336" y="5661248"/>
            <a:ext cx="1090464" cy="69510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270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1E10732C-3C28-4511-9C8B-DCD2E3B08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D8B4D-1D3E-4D00-AD11-3B85C696D722}" type="datetime1">
              <a:rPr lang="ru-RU" smtClean="0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65C18C-8F55-4E6D-88E6-380606D71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725A0B-DBEC-4C1C-98AE-2D6198A48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9D27E-9573-4D59-ACF4-445297874FF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18DC57F-979D-4689-81AA-A650CF990345}"/>
              </a:ext>
            </a:extLst>
          </p:cNvPr>
          <p:cNvSpPr/>
          <p:nvPr/>
        </p:nvSpPr>
        <p:spPr>
          <a:xfrm>
            <a:off x="506437" y="404664"/>
            <a:ext cx="75711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8. Расположите перечисленные ниже города в порядке увеличения в них численности населения. Запишите в ответ получившуюся последовательность цифр.</a:t>
            </a:r>
          </a:p>
          <a:p>
            <a:pPr algn="just"/>
            <a:endParaRPr lang="ru-RU" sz="8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ctr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 Благовещенск    2) Санкт-Петербург     3) Саратов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8EE77F-4DE2-49A0-90E3-542E45B4F696}"/>
              </a:ext>
            </a:extLst>
          </p:cNvPr>
          <p:cNvSpPr txBox="1"/>
          <p:nvPr/>
        </p:nvSpPr>
        <p:spPr>
          <a:xfrm>
            <a:off x="7720536" y="1157742"/>
            <a:ext cx="995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132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69F3147-070A-4DFA-94B7-D4A556110F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279" t="14300" r="2279" b="5900"/>
          <a:stretch/>
        </p:blipFill>
        <p:spPr>
          <a:xfrm>
            <a:off x="661444" y="1728103"/>
            <a:ext cx="7821112" cy="492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69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2718</TotalTime>
  <Words>1315</Words>
  <Application>Microsoft Office PowerPoint</Application>
  <PresentationFormat>Экран (4:3)</PresentationFormat>
  <Paragraphs>195</Paragraphs>
  <Slides>23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-apple-system</vt:lpstr>
      <vt:lpstr>Arial</vt:lpstr>
      <vt:lpstr>Arial Black</vt:lpstr>
      <vt:lpstr>Calibri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Александрова З.В. (Aida_Alex)</dc:creator>
  <dc:description>http://aida.ucoz.ru</dc:description>
  <cp:lastModifiedBy>Виктория</cp:lastModifiedBy>
  <cp:revision>56</cp:revision>
  <cp:lastPrinted>2019-04-13T13:53:43Z</cp:lastPrinted>
  <dcterms:created xsi:type="dcterms:W3CDTF">2009-07-19T18:05:13Z</dcterms:created>
  <dcterms:modified xsi:type="dcterms:W3CDTF">2019-04-14T11:09:03Z</dcterms:modified>
  <cp:category>шаблоны к Powerpoint</cp:category>
</cp:coreProperties>
</file>