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1" r:id="rId4"/>
    <p:sldId id="263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08"/>
            <a:ext cx="9144000" cy="6834592"/>
          </a:xfrm>
        </p:spPr>
      </p:pic>
      <p:sp>
        <p:nvSpPr>
          <p:cNvPr id="5" name="TextBox 4"/>
          <p:cNvSpPr txBox="1"/>
          <p:nvPr/>
        </p:nvSpPr>
        <p:spPr>
          <a:xfrm>
            <a:off x="467544" y="1916832"/>
            <a:ext cx="8532440" cy="28315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Georgia" pitchFamily="18" charset="0"/>
              </a:rPr>
              <a:t>Современные подходы к организации формирования математических представлений дошкольников в соответствии с требованиями ФГОС ДО</a:t>
            </a:r>
            <a:endParaRPr lang="ru-RU" sz="3200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4748376"/>
            <a:ext cx="7956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Автор: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ru-RU" sz="2000" b="1" dirty="0" smtClean="0">
                <a:latin typeface="Georgia" pitchFamily="18" charset="0"/>
              </a:rPr>
              <a:t> Панкова Наталья Сергеевна</a:t>
            </a:r>
          </a:p>
          <a:p>
            <a:pPr algn="ctr"/>
            <a:r>
              <a:rPr lang="ru-RU" sz="2000" b="1" dirty="0" smtClean="0">
                <a:latin typeface="Georgia" pitchFamily="18" charset="0"/>
              </a:rPr>
              <a:t>Опубликовано: 07.07.2016 (на сайте </a:t>
            </a:r>
            <a:r>
              <a:rPr lang="en-US" sz="2000" b="1" dirty="0" smtClean="0">
                <a:latin typeface="Georgia" pitchFamily="18" charset="0"/>
              </a:rPr>
              <a:t> nsportal.ru)</a:t>
            </a:r>
            <a:endParaRPr lang="ru-RU" sz="20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1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2" y="0"/>
            <a:ext cx="9149242" cy="6861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1340768"/>
            <a:ext cx="72728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Georgia" pitchFamily="18" charset="0"/>
              </a:rPr>
              <a:t>Одна </a:t>
            </a:r>
            <a:r>
              <a:rPr lang="ru-RU" dirty="0">
                <a:latin typeface="Georgia" pitchFamily="18" charset="0"/>
              </a:rPr>
              <a:t>из важнейших задач </a:t>
            </a:r>
            <a:r>
              <a:rPr lang="ru-RU" b="1" u="sng" dirty="0">
                <a:latin typeface="Georgia" pitchFamily="18" charset="0"/>
              </a:rPr>
              <a:t>воспитания ребенка дошкольного возраста</a:t>
            </a:r>
            <a:r>
              <a:rPr lang="ru-RU" dirty="0">
                <a:latin typeface="Georgia" pitchFamily="18" charset="0"/>
              </a:rPr>
              <a:t>– это развитие его ума, формирование таких мыслительных умений и способностей, которые позволяют легко осваивать новое.</a:t>
            </a:r>
          </a:p>
          <a:p>
            <a:pPr algn="just"/>
            <a:r>
              <a:rPr lang="ru-RU" dirty="0">
                <a:latin typeface="Georgia" pitchFamily="18" charset="0"/>
              </a:rPr>
              <a:t>Для современной образовательной системы </a:t>
            </a:r>
            <a:r>
              <a:rPr lang="ru-RU" u="sng" dirty="0">
                <a:latin typeface="Georgia" pitchFamily="18" charset="0"/>
              </a:rPr>
              <a:t>проблема умственного воспитания</a:t>
            </a:r>
            <a:r>
              <a:rPr lang="ru-RU" dirty="0">
                <a:latin typeface="Georgia" pitchFamily="18" charset="0"/>
              </a:rPr>
              <a:t> (а ведь развитие познавательной активности и является одной из задач умственного воспитания)</a:t>
            </a:r>
            <a:r>
              <a:rPr lang="ru-RU" u="sng" dirty="0">
                <a:latin typeface="Georgia" pitchFamily="18" charset="0"/>
              </a:rPr>
              <a:t>чрезвычайно важна и актуальна</a:t>
            </a:r>
            <a:r>
              <a:rPr lang="ru-RU" dirty="0">
                <a:latin typeface="Georgia" pitchFamily="18" charset="0"/>
              </a:rPr>
              <a:t>. Так важно учить мыслить творчески, нестандартно, самостоятельно находить нужное решение.</a:t>
            </a:r>
          </a:p>
          <a:p>
            <a:pPr algn="just"/>
            <a:r>
              <a:rPr lang="ru-RU" dirty="0">
                <a:latin typeface="Georgia" pitchFamily="18" charset="0"/>
              </a:rPr>
              <a:t>Именно математика оттачивает ум ребенка, развивает гибкость мышления, учит логике, формирует память, внимание, воображение, речь. </a:t>
            </a:r>
          </a:p>
          <a:p>
            <a:pPr algn="just"/>
            <a:r>
              <a:rPr lang="ru-RU" dirty="0">
                <a:latin typeface="Georgia" pitchFamily="18" charset="0"/>
              </a:rPr>
              <a:t>ФГОС ДО требует сделать процесс овладения элементарными математическими представлениями </a:t>
            </a:r>
            <a:r>
              <a:rPr lang="ru-RU" b="1" i="1" dirty="0">
                <a:latin typeface="Georgia" pitchFamily="18" charset="0"/>
              </a:rPr>
              <a:t>привлекательным, ненавязчивым, радостным</a:t>
            </a:r>
            <a:r>
              <a:rPr lang="ru-RU" dirty="0">
                <a:latin typeface="Georgia" pitchFamily="18" charset="0"/>
              </a:rPr>
              <a:t>.</a:t>
            </a:r>
          </a:p>
          <a:p>
            <a:pPr algn="just"/>
            <a:endParaRPr 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2" y="0"/>
            <a:ext cx="9149242" cy="6861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332656"/>
            <a:ext cx="820891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Georgia" pitchFamily="18" charset="0"/>
              </a:rPr>
              <a:t>В соответствии с ФГОС ДО основными целями математического развития детей дошкольного возраста являются</a:t>
            </a:r>
            <a:r>
              <a:rPr lang="ru-RU" b="1" dirty="0" smtClean="0">
                <a:latin typeface="Georgia" pitchFamily="18" charset="0"/>
              </a:rPr>
              <a:t>:</a:t>
            </a:r>
          </a:p>
          <a:p>
            <a:endParaRPr lang="ru-RU" b="1" dirty="0">
              <a:latin typeface="Georgia" pitchFamily="18" charset="0"/>
            </a:endParaRPr>
          </a:p>
          <a:p>
            <a:endParaRPr lang="ru-RU" b="1" dirty="0">
              <a:latin typeface="Georgia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Georgia" pitchFamily="18" charset="0"/>
              </a:rPr>
              <a:t>Развитие логико-математических представлений о математических свойствах и отношениях предметов (конкретных величинах, числах, геометрических фигурах, зависимостях, закономерностях</a:t>
            </a:r>
            <a:r>
              <a:rPr lang="ru-RU" sz="2000" dirty="0" smtClean="0">
                <a:latin typeface="Georgia" pitchFamily="18" charset="0"/>
              </a:rPr>
              <a:t>);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2000" dirty="0">
              <a:latin typeface="Georgia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Georgia" pitchFamily="18" charset="0"/>
              </a:rPr>
              <a:t>Развитие сенсорных, предметно-действенных способов познания математических свойств и отношений: обследование, сопоставление, группировка, упорядочение, разбиение</a:t>
            </a:r>
            <a:r>
              <a:rPr lang="ru-RU" sz="2000" dirty="0" smtClean="0">
                <a:latin typeface="Georgia" pitchFamily="18" charset="0"/>
              </a:rPr>
              <a:t>);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2000" dirty="0">
              <a:latin typeface="Georgia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Georgia" pitchFamily="18" charset="0"/>
              </a:rPr>
              <a:t>Освоение детьми экспериментально-исследовательских способов познания математического содержания (экспериментирование, моделирование, трансформация</a:t>
            </a:r>
            <a:r>
              <a:rPr lang="ru-RU" sz="2000" dirty="0" smtClean="0">
                <a:latin typeface="Georgia" pitchFamily="18" charset="0"/>
              </a:rPr>
              <a:t>);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2000" dirty="0">
              <a:latin typeface="Georgia" pitchFamily="18" charset="0"/>
            </a:endParaRPr>
          </a:p>
          <a:p>
            <a:pPr lvl="0"/>
            <a:endParaRPr lang="ru-RU" sz="2000" dirty="0">
              <a:latin typeface="Georgia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56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2" y="0"/>
            <a:ext cx="9149242" cy="68619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700808"/>
            <a:ext cx="79928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Georgia" pitchFamily="18" charset="0"/>
              </a:rPr>
              <a:t>Развитие у детей логических способов познания математических свойств и отношений (анализ, абстрагирование, отрицание, сравнение, классификация);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2000" dirty="0">
              <a:latin typeface="Georgia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Georgia" pitchFamily="18" charset="0"/>
              </a:rPr>
              <a:t>Овладение детьми математическими способами познания действительности : счет, измерение, простейшие вычисления;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44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242" cy="6861932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3648" y="404664"/>
            <a:ext cx="8424936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Целевые ориентиры по формированию элементарных математических представлений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177" y="1412776"/>
            <a:ext cx="79928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Georgia" pitchFamily="18" charset="0"/>
              </a:rPr>
              <a:t>Ориентируется в количественных, пространственных и временных отношениях окружающей </a:t>
            </a:r>
            <a:r>
              <a:rPr lang="ru-RU" sz="2400" dirty="0" smtClean="0">
                <a:latin typeface="Georgia" pitchFamily="18" charset="0"/>
              </a:rPr>
              <a:t>действительности</a:t>
            </a:r>
            <a:endParaRPr lang="ru-RU" sz="2400" dirty="0"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Georgia" pitchFamily="18" charset="0"/>
              </a:rPr>
              <a:t>Считает, вычисляет, измеряет, </a:t>
            </a:r>
            <a:r>
              <a:rPr lang="ru-RU" sz="2400" dirty="0" smtClean="0">
                <a:latin typeface="Georgia" pitchFamily="18" charset="0"/>
              </a:rPr>
              <a:t>моделирует</a:t>
            </a:r>
            <a:endParaRPr lang="ru-RU" sz="2400" dirty="0"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Georgia" pitchFamily="18" charset="0"/>
              </a:rPr>
              <a:t>Владеет математической терминологией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Georgia" pitchFamily="18" charset="0"/>
              </a:rPr>
              <a:t>Развиты познавательные интересы и способности, логическое </a:t>
            </a:r>
            <a:r>
              <a:rPr lang="ru-RU" sz="2400" dirty="0" smtClean="0">
                <a:latin typeface="Georgia" pitchFamily="18" charset="0"/>
              </a:rPr>
              <a:t>мышление</a:t>
            </a:r>
            <a:endParaRPr lang="ru-RU" sz="2400" dirty="0"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Georgia" pitchFamily="18" charset="0"/>
              </a:rPr>
              <a:t>Владеет простейшими графическими навыками и </a:t>
            </a:r>
            <a:r>
              <a:rPr lang="ru-RU" sz="2400" dirty="0" smtClean="0">
                <a:latin typeface="Georgia" pitchFamily="18" charset="0"/>
              </a:rPr>
              <a:t>умениями</a:t>
            </a:r>
            <a:endParaRPr lang="ru-RU" sz="2400" dirty="0">
              <a:latin typeface="Georgia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Georgia" pitchFamily="18" charset="0"/>
              </a:rPr>
              <a:t>Владеет общими приемами умственной деятельности (классификация, сравнение, обобщение и т.д.)</a:t>
            </a:r>
            <a:endParaRPr lang="ru-RU" sz="2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49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193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2022-06-15T12:33:52Z</dcterms:created>
  <dcterms:modified xsi:type="dcterms:W3CDTF">2022-06-15T13:03:14Z</dcterms:modified>
</cp:coreProperties>
</file>