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309" r:id="rId5"/>
    <p:sldId id="330" r:id="rId6"/>
    <p:sldId id="329" r:id="rId7"/>
    <p:sldId id="337" r:id="rId8"/>
    <p:sldId id="336" r:id="rId9"/>
    <p:sldId id="319" r:id="rId10"/>
    <p:sldId id="338" r:id="rId11"/>
    <p:sldId id="320" r:id="rId12"/>
    <p:sldId id="321" r:id="rId13"/>
    <p:sldId id="322" r:id="rId14"/>
    <p:sldId id="317" r:id="rId15"/>
    <p:sldId id="316" r:id="rId16"/>
    <p:sldId id="312" r:id="rId17"/>
    <p:sldId id="327" r:id="rId18"/>
    <p:sldId id="313" r:id="rId19"/>
    <p:sldId id="339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>
    <p:extLst>
      <p:ext uri="{19B8F6BF-5375-455C-9EA6-DF929625EA0E}">
        <p15:presenceInfo xmlns:p15="http://schemas.microsoft.com/office/powerpoint/2012/main" userId="416a2089069e8606" providerId="Windows Live"/>
      </p:ext>
    </p:extLst>
  </p:cmAuthor>
  <p:cmAuthor id="2" name="Орлова Ольга Николаевна" initials="ООН" lastIdx="0" clrIdx="1">
    <p:extLst>
      <p:ext uri="{19B8F6BF-5375-455C-9EA6-DF929625EA0E}">
        <p15:presenceInfo xmlns:p15="http://schemas.microsoft.com/office/powerpoint/2012/main" userId="Орлова Ольга Никола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0C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2132B8-776D-4AF6-A73A-B243412315FC}" v="21" dt="2022-09-29T08:51:13.458"/>
    <p1510:client id="{432E55F7-9193-4F82-9300-DE92FDBE0498}" v="29" dt="2022-09-29T09:55:49.049"/>
    <p1510:client id="{B2E32F20-507F-4EDD-BAA5-C45E44AA628A}" v="385" dt="2022-09-29T09:58:50.4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889" autoAdjust="0"/>
    <p:restoredTop sz="74401" autoAdjust="0"/>
  </p:normalViewPr>
  <p:slideViewPr>
    <p:cSldViewPr snapToGrid="0">
      <p:cViewPr varScale="1">
        <p:scale>
          <a:sx n="50" d="100"/>
          <a:sy n="50" d="100"/>
        </p:scale>
        <p:origin x="72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4" d="100"/>
        <a:sy n="144" d="100"/>
      </p:scale>
      <p:origin x="0" y="-4356"/>
    </p:cViewPr>
  </p:sorterViewPr>
  <p:notesViewPr>
    <p:cSldViewPr snapToGrid="0">
      <p:cViewPr varScale="1">
        <p:scale>
          <a:sx n="53" d="100"/>
          <a:sy n="53" d="100"/>
        </p:scale>
        <p:origin x="2844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82C50-EEDD-4217-BDC3-80293D30CC13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C0747-6D97-43FB-9BAA-E5A3E8620B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011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C49B2B-B82D-4662-8775-1228990672B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530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599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564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4872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564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57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953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277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Варианты урока: открытие нового учебного знания…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448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280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024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963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0747-6D97-43FB-9BAA-E5A3E8620BE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818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52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344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137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2901000" y="189000"/>
            <a:ext cx="90756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280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6000" y="684000"/>
            <a:ext cx="7065000" cy="1305000"/>
          </a:xfr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26623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72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57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124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89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93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458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92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190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40CA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3849D-0CC3-48F6-BC9E-3A495E16E110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BD553-6E45-4133-BAC1-45E8D44AAF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295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package" Target="../embeddings/Microsoft_PowerPoint_Presentation2.pptx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29.e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1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emf"/><Relationship Id="rId11" Type="http://schemas.openxmlformats.org/officeDocument/2006/relationships/package" Target="../embeddings/Microsoft_PowerPoint_Presentation1.pptx"/><Relationship Id="rId5" Type="http://schemas.openxmlformats.org/officeDocument/2006/relationships/oleObject" Target="../embeddings/oleObject1.bin"/><Relationship Id="rId15" Type="http://schemas.openxmlformats.org/officeDocument/2006/relationships/package" Target="../embeddings/Microsoft_PowerPoint_Presentation3.pptx"/><Relationship Id="rId10" Type="http://schemas.openxmlformats.org/officeDocument/2006/relationships/image" Target="../media/image28.emf"/><Relationship Id="rId4" Type="http://schemas.openxmlformats.org/officeDocument/2006/relationships/image" Target="../media/image32.jpeg"/><Relationship Id="rId9" Type="http://schemas.openxmlformats.org/officeDocument/2006/relationships/package" Target="../embeddings/Microsoft_PowerPoint_Presentation.pptx"/><Relationship Id="rId14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 useBgFill="1">
        <p:nvSpPr>
          <p:cNvPr id="4" name="Заголовок 3"/>
          <p:cNvSpPr>
            <a:spLocks noGrp="1"/>
          </p:cNvSpPr>
          <p:nvPr>
            <p:ph type="ctrTitle"/>
          </p:nvPr>
        </p:nvSpPr>
        <p:spPr bwMode="auto">
          <a:xfrm>
            <a:off x="571500" y="4457700"/>
            <a:ext cx="7562850" cy="2209799"/>
          </a:xfrm>
        </p:spPr>
        <p:txBody>
          <a:bodyPr>
            <a:noAutofit/>
          </a:bodyPr>
          <a:lstStyle/>
          <a:p>
            <a:br>
              <a:rPr lang="en-US" altLang="ru-RU" sz="2800" dirty="0">
                <a:solidFill>
                  <a:srgbClr val="0070C0"/>
                </a:solidFill>
              </a:rPr>
            </a:br>
            <a:r>
              <a:rPr lang="ru-RU" altLang="ru-RU" sz="3600" dirty="0">
                <a:solidFill>
                  <a:srgbClr val="002060"/>
                </a:solidFill>
              </a:rPr>
              <a:t> </a:t>
            </a:r>
            <a:r>
              <a:rPr lang="ru-RU" altLang="ru-RU" sz="3600" i="1" dirty="0">
                <a:solidFill>
                  <a:srgbClr val="002060"/>
                </a:solidFill>
              </a:rPr>
              <a:t>«Использование </a:t>
            </a:r>
            <a:r>
              <a:rPr lang="ru-RU" altLang="ru-RU" sz="3600" i="1" dirty="0">
                <a:solidFill>
                  <a:srgbClr val="002060"/>
                </a:solidFill>
                <a:highlight>
                  <a:srgbClr val="00FF00"/>
                </a:highlight>
              </a:rPr>
              <a:t>ИКТ</a:t>
            </a:r>
            <a:r>
              <a:rPr lang="ru-RU" altLang="ru-RU" sz="3600" i="1" dirty="0">
                <a:solidFill>
                  <a:srgbClr val="002060"/>
                </a:solidFill>
                <a:highlight>
                  <a:srgbClr val="FF00FF"/>
                </a:highlight>
              </a:rPr>
              <a:t>  </a:t>
            </a:r>
            <a:br>
              <a:rPr lang="ru-RU" altLang="ru-RU" sz="3600" i="1" dirty="0">
                <a:solidFill>
                  <a:srgbClr val="002060"/>
                </a:solidFill>
                <a:highlight>
                  <a:srgbClr val="FF00FF"/>
                </a:highlight>
              </a:rPr>
            </a:br>
            <a:r>
              <a:rPr lang="ru-RU" altLang="ru-RU" sz="3600" i="1" dirty="0">
                <a:solidFill>
                  <a:srgbClr val="002060"/>
                </a:solidFill>
              </a:rPr>
              <a:t>на коррекционных логопедических занятиях  для школьников </a:t>
            </a:r>
            <a:br>
              <a:rPr lang="ru-RU" altLang="ru-RU" sz="3600" i="1" dirty="0">
                <a:solidFill>
                  <a:srgbClr val="002060"/>
                </a:solidFill>
              </a:rPr>
            </a:br>
            <a:r>
              <a:rPr lang="ru-RU" altLang="ru-RU" sz="3600" i="1" dirty="0">
                <a:solidFill>
                  <a:srgbClr val="002060"/>
                </a:solidFill>
              </a:rPr>
              <a:t>с НОДА</a:t>
            </a:r>
            <a:br>
              <a:rPr lang="ru-RU" altLang="ru-RU" sz="3600" i="1" dirty="0">
                <a:solidFill>
                  <a:srgbClr val="002060"/>
                </a:solidFill>
              </a:rPr>
            </a:br>
            <a:r>
              <a:rPr lang="ru-RU" altLang="ru-RU" sz="3600" i="1" dirty="0">
                <a:solidFill>
                  <a:srgbClr val="002060"/>
                </a:solidFill>
              </a:rPr>
              <a:t> в образовательном процессе». </a:t>
            </a:r>
            <a:br>
              <a:rPr lang="ru-RU" altLang="ru-RU" sz="3600" i="1" dirty="0">
                <a:solidFill>
                  <a:srgbClr val="002060"/>
                </a:solidFill>
              </a:rPr>
            </a:br>
            <a:br>
              <a:rPr lang="ru-RU" altLang="ru-RU" sz="3600" i="1" dirty="0">
                <a:solidFill>
                  <a:srgbClr val="002060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ГБОУ школы №1454  «Тимирязевская»</a:t>
            </a:r>
            <a:br>
              <a:rPr lang="ru-RU" sz="2400" i="1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Учитель  логопед – дефектолог </a:t>
            </a:r>
            <a:br>
              <a:rPr lang="ru-RU" sz="2400" i="1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Орлова Ольга Николаевна</a:t>
            </a:r>
            <a:br>
              <a:rPr lang="ru-RU" sz="3600" dirty="0"/>
            </a:br>
            <a:br>
              <a:rPr lang="ru-RU" altLang="ru-RU" sz="3600" i="1" dirty="0">
                <a:solidFill>
                  <a:srgbClr val="0070C0"/>
                </a:solidFill>
              </a:rPr>
            </a:br>
            <a:br>
              <a:rPr lang="ru-RU" altLang="ru-RU" sz="3600" i="1" dirty="0"/>
            </a:br>
            <a:r>
              <a:rPr lang="ru-RU" altLang="ru-RU" sz="3600" dirty="0">
                <a:solidFill>
                  <a:srgbClr val="0070C0"/>
                </a:solidFill>
              </a:rPr>
              <a:t> </a:t>
            </a:r>
            <a:endParaRPr lang="ru-RU" sz="3600" dirty="0">
              <a:solidFill>
                <a:srgbClr val="0070C0"/>
              </a:solidFill>
              <a:ea typeface="Cambria" panose="020405030504060302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02399C-3196-4D8D-B040-828010B4F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900" y="1600200"/>
            <a:ext cx="3238500" cy="451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47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48866"/>
            <a:ext cx="11696212" cy="1222026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</a:rPr>
              <a:t>Темы коррекционных логопедических уроков </a:t>
            </a:r>
            <a:br>
              <a:rPr lang="ru-RU" sz="4400" dirty="0">
                <a:solidFill>
                  <a:srgbClr val="FFFF00"/>
                </a:solidFill>
              </a:rPr>
            </a:br>
            <a:r>
              <a:rPr lang="ru-RU" sz="4400" dirty="0">
                <a:solidFill>
                  <a:srgbClr val="FFFF00"/>
                </a:solidFill>
              </a:rPr>
              <a:t>с использованием ИКТ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FDC590-1DF1-3714-D7F3-F66D4014B2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723" y="1779419"/>
            <a:ext cx="1428675" cy="2157413"/>
          </a:xfrm>
          <a:prstGeom prst="rect">
            <a:avLst/>
          </a:prstGeom>
        </p:spPr>
      </p:pic>
      <p:pic>
        <p:nvPicPr>
          <p:cNvPr id="8" name="Picture 2" descr="C:\Users\Светлана\Desktop\eks obsl zvukopr\konovalenkozvukoproizn_15.jpg">
            <a:extLst>
              <a:ext uri="{FF2B5EF4-FFF2-40B4-BE49-F238E27FC236}">
                <a16:creationId xmlns:a16="http://schemas.microsoft.com/office/drawing/2014/main" id="{919759E9-F67F-1C05-16C1-54A1D885D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20550" t="17548" r="11792" b="47431"/>
          <a:stretch>
            <a:fillRect/>
          </a:stretch>
        </p:blipFill>
        <p:spPr bwMode="auto">
          <a:xfrm>
            <a:off x="335663" y="1779419"/>
            <a:ext cx="1619005" cy="2157413"/>
          </a:xfrm>
          <a:prstGeom prst="rect">
            <a:avLst/>
          </a:prstGeom>
          <a:noFill/>
        </p:spPr>
      </p:pic>
      <p:pic>
        <p:nvPicPr>
          <p:cNvPr id="14" name="Picture 2" descr="C:\Users\Светлана\Desktop\eks obsl zvukopr\konovalenkozvukoproizn_20.jpg">
            <a:extLst>
              <a:ext uri="{FF2B5EF4-FFF2-40B4-BE49-F238E27FC236}">
                <a16:creationId xmlns:a16="http://schemas.microsoft.com/office/drawing/2014/main" id="{0F051148-6EA0-AF18-B0AC-3835690F3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13521" t="49358" r="6433" b="10906"/>
          <a:stretch>
            <a:fillRect/>
          </a:stretch>
        </p:blipFill>
        <p:spPr bwMode="auto">
          <a:xfrm>
            <a:off x="2297567" y="1762581"/>
            <a:ext cx="1828555" cy="2157413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16E4C82-C755-8EEC-C2C9-96077B846D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96" y="4289998"/>
            <a:ext cx="2548798" cy="221913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5F7B9B-A59B-47A3-A431-93FE38F8F576}"/>
              </a:ext>
            </a:extLst>
          </p:cNvPr>
          <p:cNvSpPr/>
          <p:nvPr/>
        </p:nvSpPr>
        <p:spPr>
          <a:xfrm>
            <a:off x="6095999" y="2413338"/>
            <a:ext cx="584810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Задания с использованием ИКТ: технологий  используем в работе:</a:t>
            </a:r>
          </a:p>
          <a:p>
            <a:r>
              <a:rPr lang="en-US" sz="2400" b="1" dirty="0">
                <a:solidFill>
                  <a:srgbClr val="002060"/>
                </a:solidFill>
              </a:rPr>
              <a:t>*</a:t>
            </a:r>
            <a:r>
              <a:rPr lang="ru-RU" sz="2400" b="1" dirty="0">
                <a:solidFill>
                  <a:srgbClr val="002060"/>
                </a:solidFill>
              </a:rPr>
              <a:t>По развитию  словаря;  </a:t>
            </a:r>
            <a:r>
              <a:rPr lang="en-US" sz="2400" b="1" dirty="0">
                <a:solidFill>
                  <a:srgbClr val="002060"/>
                </a:solidFill>
              </a:rPr>
              <a:t>*</a:t>
            </a:r>
            <a:r>
              <a:rPr lang="ru-RU" sz="2400" b="1" dirty="0">
                <a:solidFill>
                  <a:srgbClr val="002060"/>
                </a:solidFill>
              </a:rPr>
              <a:t>звукопроизношения;  </a:t>
            </a:r>
            <a:endParaRPr lang="en-US" sz="2400" b="1" dirty="0">
              <a:solidFill>
                <a:srgbClr val="002060"/>
              </a:solidFill>
            </a:endParaRPr>
          </a:p>
          <a:p>
            <a:r>
              <a:rPr lang="en-US" sz="2400" b="1" dirty="0">
                <a:solidFill>
                  <a:srgbClr val="002060"/>
                </a:solidFill>
              </a:rPr>
              <a:t>*</a:t>
            </a:r>
            <a:r>
              <a:rPr lang="ru-RU" sz="2400" b="1" dirty="0">
                <a:solidFill>
                  <a:srgbClr val="002060"/>
                </a:solidFill>
              </a:rPr>
              <a:t>грамматики и связной речи</a:t>
            </a:r>
            <a:r>
              <a:rPr lang="en-US" sz="2400" b="1" dirty="0">
                <a:solidFill>
                  <a:srgbClr val="002060"/>
                </a:solidFill>
              </a:rPr>
              <a:t>,</a:t>
            </a:r>
            <a:r>
              <a:rPr lang="ru-RU" sz="2400" b="1" dirty="0">
                <a:solidFill>
                  <a:srgbClr val="002060"/>
                </a:solidFill>
              </a:rPr>
              <a:t> а также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*орфографические  тренажеры;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*слоговые таблицы  для чтения;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*тематические  игры для усвоения урока.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E35F8C-9EAD-4EDF-97B8-CA0DAE30C7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947" y="4289998"/>
            <a:ext cx="2548798" cy="22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578" y="137241"/>
            <a:ext cx="11644314" cy="1325563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rgbClr val="FFFF00"/>
                </a:solidFill>
              </a:rPr>
              <a:t>Коррекционные занятия по русскому языку по учебным темам с использованием ИКТ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CD8FF6-CBE0-4BFB-BC0F-CCFAA7669E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7" y="1922585"/>
            <a:ext cx="3039760" cy="2039815"/>
          </a:xfrm>
          <a:prstGeom prst="rect">
            <a:avLst/>
          </a:prstGeom>
        </p:spPr>
      </p:pic>
      <p:graphicFrame>
        <p:nvGraphicFramePr>
          <p:cNvPr id="3" name="Объект 2">
            <a:hlinkClick r:id="" action="ppaction://ole?verb=0"/>
            <a:extLst>
              <a:ext uri="{FF2B5EF4-FFF2-40B4-BE49-F238E27FC236}">
                <a16:creationId xmlns:a16="http://schemas.microsoft.com/office/drawing/2014/main" id="{955D91E0-AF57-B399-2D2D-8A86336020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872347"/>
              </p:ext>
            </p:extLst>
          </p:nvPr>
        </p:nvGraphicFramePr>
        <p:xfrm>
          <a:off x="136578" y="4193316"/>
          <a:ext cx="3851100" cy="2255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4" name="Presentation" r:id="rId5" imgW="4572000" imgH="3429115" progId="PowerPoint.Show.8">
                  <p:embed/>
                </p:oleObj>
              </mc:Choice>
              <mc:Fallback>
                <p:oleObj name="Presentation" r:id="rId5" imgW="4572000" imgH="3429115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6578" y="4193316"/>
                        <a:ext cx="3851100" cy="22558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hlinkClick r:id="" action="ppaction://ole?verb=0"/>
            <a:extLst>
              <a:ext uri="{FF2B5EF4-FFF2-40B4-BE49-F238E27FC236}">
                <a16:creationId xmlns:a16="http://schemas.microsoft.com/office/drawing/2014/main" id="{2346D14B-E629-F430-2AC7-ED730B2F4B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319125"/>
              </p:ext>
            </p:extLst>
          </p:nvPr>
        </p:nvGraphicFramePr>
        <p:xfrm>
          <a:off x="4219075" y="4193317"/>
          <a:ext cx="3458075" cy="2255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5" name="Presentation" r:id="rId7" imgW="4572000" imgH="3429115" progId="PowerPoint.Show.8">
                  <p:embed/>
                </p:oleObj>
              </mc:Choice>
              <mc:Fallback>
                <p:oleObj name="Presentation" r:id="rId7" imgW="4572000" imgH="3429115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19075" y="4193317"/>
                        <a:ext cx="3458075" cy="22558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>
            <a:hlinkClick r:id="" action="ppaction://ole?verb=0"/>
            <a:extLst>
              <a:ext uri="{FF2B5EF4-FFF2-40B4-BE49-F238E27FC236}">
                <a16:creationId xmlns:a16="http://schemas.microsoft.com/office/drawing/2014/main" id="{4E34235B-C78D-7B3E-A517-7825144AA6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085631"/>
              </p:ext>
            </p:extLst>
          </p:nvPr>
        </p:nvGraphicFramePr>
        <p:xfrm>
          <a:off x="9376390" y="1922585"/>
          <a:ext cx="2454443" cy="2039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6" name="Presentation" r:id="rId9" imgW="4572000" imgH="3429115" progId="PowerPoint.Show.12">
                  <p:embed/>
                </p:oleObj>
              </mc:Choice>
              <mc:Fallback>
                <p:oleObj name="Presentation" r:id="rId9" imgW="4572000" imgH="3429115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76390" y="1922585"/>
                        <a:ext cx="2454443" cy="2039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>
            <a:hlinkClick r:id="" action="ppaction://ole?verb=0"/>
            <a:extLst>
              <a:ext uri="{FF2B5EF4-FFF2-40B4-BE49-F238E27FC236}">
                <a16:creationId xmlns:a16="http://schemas.microsoft.com/office/drawing/2014/main" id="{38E77500-8D40-59F7-B58A-BEAE84B35A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650038"/>
              </p:ext>
            </p:extLst>
          </p:nvPr>
        </p:nvGraphicFramePr>
        <p:xfrm>
          <a:off x="6577264" y="1922585"/>
          <a:ext cx="2454442" cy="2039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" name="Presentation" r:id="rId11" imgW="4572000" imgH="3429115" progId="PowerPoint.Show.12">
                  <p:embed/>
                </p:oleObj>
              </mc:Choice>
              <mc:Fallback>
                <p:oleObj name="Presentation" r:id="rId11" imgW="4572000" imgH="3429115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77264" y="1922585"/>
                        <a:ext cx="2454442" cy="2039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hlinkClick r:id="" action="ppaction://ole?verb=0"/>
            <a:extLst>
              <a:ext uri="{FF2B5EF4-FFF2-40B4-BE49-F238E27FC236}">
                <a16:creationId xmlns:a16="http://schemas.microsoft.com/office/drawing/2014/main" id="{09A7A54E-44C7-4D9E-8B9C-22A7FF4AD6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297416"/>
              </p:ext>
            </p:extLst>
          </p:nvPr>
        </p:nvGraphicFramePr>
        <p:xfrm>
          <a:off x="7908547" y="4213452"/>
          <a:ext cx="3922287" cy="2255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" name="Presentation" r:id="rId13" imgW="4572000" imgH="3429115" progId="PowerPoint.Show.12">
                  <p:embed/>
                </p:oleObj>
              </mc:Choice>
              <mc:Fallback>
                <p:oleObj name="Presentation" r:id="rId13" imgW="4572000" imgH="3429115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08547" y="4213452"/>
                        <a:ext cx="3922287" cy="22558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hlinkClick r:id="" action="ppaction://ole?verb=0"/>
            <a:extLst>
              <a:ext uri="{FF2B5EF4-FFF2-40B4-BE49-F238E27FC236}">
                <a16:creationId xmlns:a16="http://schemas.microsoft.com/office/drawing/2014/main" id="{0CFB170A-23A5-DFE0-4EF4-D061083F7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05059"/>
              </p:ext>
            </p:extLst>
          </p:nvPr>
        </p:nvGraphicFramePr>
        <p:xfrm>
          <a:off x="3521020" y="1984846"/>
          <a:ext cx="2883901" cy="1915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" name="Presentation" r:id="rId15" imgW="6096241" imgH="3429115" progId="PowerPoint.Show.12">
                  <p:embed/>
                </p:oleObj>
              </mc:Choice>
              <mc:Fallback>
                <p:oleObj name="Presentation" r:id="rId15" imgW="6096241" imgH="3429115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21020" y="1984846"/>
                        <a:ext cx="2883901" cy="1915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740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8023"/>
            <a:ext cx="11605125" cy="1533703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</a:rPr>
              <a:t>Коррекционные занятия по русскому языку </a:t>
            </a:r>
            <a:br>
              <a:rPr lang="ru-RU" sz="3600" dirty="0">
                <a:solidFill>
                  <a:srgbClr val="FFFF00"/>
                </a:solidFill>
              </a:rPr>
            </a:br>
            <a:r>
              <a:rPr lang="ru-RU" sz="3600" dirty="0">
                <a:solidFill>
                  <a:srgbClr val="FFFF00"/>
                </a:solidFill>
              </a:rPr>
              <a:t>внеурочной направленности </a:t>
            </a:r>
            <a:br>
              <a:rPr lang="ru-RU" sz="3600" dirty="0">
                <a:solidFill>
                  <a:srgbClr val="FFFF00"/>
                </a:solidFill>
              </a:rPr>
            </a:br>
            <a:r>
              <a:rPr lang="ru-RU" sz="3600" dirty="0">
                <a:solidFill>
                  <a:srgbClr val="FFFF00"/>
                </a:solidFill>
              </a:rPr>
              <a:t>с использованием ИКТ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0D02BF-2540-426F-85E8-9907F6493E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09" y="1772071"/>
            <a:ext cx="3404887" cy="222842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680BED-01B1-4765-8832-4BFE92F9C0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015" y="1772071"/>
            <a:ext cx="3830046" cy="21358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0C9780-1DF1-4B91-810C-60FE5EA0EB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980" y="1864684"/>
            <a:ext cx="3716811" cy="204320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E95E9-431C-9C42-6F9A-6D27D6D3C4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030" y="4193459"/>
            <a:ext cx="4149970" cy="22932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9CEA46-C8E0-9880-4BE7-A688DD6CDB1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287" y="4193459"/>
            <a:ext cx="4149970" cy="229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1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B40CA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207" y="189000"/>
            <a:ext cx="11302743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</a:rPr>
              <a:t>Развитие графо-моторных функций письма </a:t>
            </a:r>
            <a:br>
              <a:rPr lang="ru-RU" sz="4400" dirty="0">
                <a:solidFill>
                  <a:srgbClr val="FFFF00"/>
                </a:solidFill>
              </a:rPr>
            </a:br>
            <a:r>
              <a:rPr lang="ru-RU" sz="4400" dirty="0">
                <a:solidFill>
                  <a:srgbClr val="FFFF00"/>
                </a:solidFill>
              </a:rPr>
              <a:t>у школьников с НОДА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EBFC33-1163-4EC1-8FCE-BB6C153432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77" y="1729200"/>
            <a:ext cx="4161598" cy="227400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FB38EF-FDCA-480A-8BD0-8877CE2DD4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77" y="4217842"/>
            <a:ext cx="2070223" cy="22740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3DF5C0-83A3-4E36-A8E8-531EB94399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4217841"/>
            <a:ext cx="1900875" cy="227400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729689E-675F-44F8-92D1-7BD2D1B983FF}"/>
              </a:ext>
            </a:extLst>
          </p:cNvPr>
          <p:cNvSpPr/>
          <p:nvPr/>
        </p:nvSpPr>
        <p:spPr>
          <a:xfrm>
            <a:off x="4876800" y="1767300"/>
            <a:ext cx="7162799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*Графические диктанты по словесной инструкции;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11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*выбор из предложенных вариантов условных графических изображений;</a:t>
            </a:r>
          </a:p>
          <a:p>
            <a:endParaRPr lang="ru-RU" sz="11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*срисовывание образцов узоров, точек; </a:t>
            </a:r>
          </a:p>
          <a:p>
            <a:endParaRPr lang="ru-RU" sz="11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*</a:t>
            </a:r>
            <a:r>
              <a:rPr lang="ru-RU" sz="2400" b="1" dirty="0" err="1">
                <a:solidFill>
                  <a:srgbClr val="002060"/>
                </a:solidFill>
              </a:rPr>
              <a:t>дорисовывание</a:t>
            </a:r>
            <a:r>
              <a:rPr lang="ru-RU" sz="2400" b="1" dirty="0">
                <a:solidFill>
                  <a:srgbClr val="002060"/>
                </a:solidFill>
              </a:rPr>
              <a:t>  симметричных изображений букв, предметов; </a:t>
            </a:r>
          </a:p>
          <a:p>
            <a:endParaRPr lang="ru-RU" sz="1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*рисование серии изображений из полуовалов и линий по образцу, по памяти.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59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405" y="189000"/>
            <a:ext cx="11711195" cy="14493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</a:rPr>
              <a:t>Задания на развитие  графо- моторных функций письма </a:t>
            </a:r>
            <a:br>
              <a:rPr lang="ru-RU" sz="3600" dirty="0">
                <a:solidFill>
                  <a:srgbClr val="FFFF00"/>
                </a:solidFill>
              </a:rPr>
            </a:br>
            <a:r>
              <a:rPr lang="ru-RU" sz="3600" dirty="0">
                <a:solidFill>
                  <a:srgbClr val="FFFF00"/>
                </a:solidFill>
              </a:rPr>
              <a:t> у школьников с НОДА с использованием ИКТ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9C99A8-D303-4EA1-862E-BE16F84A0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396" y="4319763"/>
            <a:ext cx="2380847" cy="213382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A0328D-7407-4B30-9536-35FACB1FE3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05" y="1631159"/>
            <a:ext cx="2380847" cy="208430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30883D0-FA50-4E89-BBA7-45567ECC6ED9}"/>
              </a:ext>
            </a:extLst>
          </p:cNvPr>
          <p:cNvSpPr/>
          <p:nvPr/>
        </p:nvSpPr>
        <p:spPr>
          <a:xfrm>
            <a:off x="3543300" y="2718364"/>
            <a:ext cx="8433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3C9BA0-F763-4424-AD25-37A3064745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0890" y="1688264"/>
            <a:ext cx="1567241" cy="196917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BF86199-2275-4071-A531-6206198784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9761" y="1670633"/>
            <a:ext cx="1567241" cy="198681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07464B9-29A1-4E06-B487-854A13C281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4507" y="1688264"/>
            <a:ext cx="1239796" cy="208430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8D853F-0210-4F21-909C-DBE0844706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0561" y="1638300"/>
            <a:ext cx="1186039" cy="221534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AFADF88-9F17-415B-8A75-1C70A82DCE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9997" y="1631159"/>
            <a:ext cx="1239796" cy="216769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8C11587-FD7A-4C31-AE64-B505A5C41A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77252" y="1638300"/>
            <a:ext cx="1239796" cy="213426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7C15A5-9FAA-494F-9595-A73572AB920B}"/>
              </a:ext>
            </a:extLst>
          </p:cNvPr>
          <p:cNvSpPr/>
          <p:nvPr/>
        </p:nvSpPr>
        <p:spPr>
          <a:xfrm>
            <a:off x="3045531" y="4287280"/>
            <a:ext cx="84333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Упражнения  с использованием ИКТ программ- тренажеров</a:t>
            </a:r>
            <a:r>
              <a:rPr lang="en-US" sz="2400" b="1" dirty="0">
                <a:solidFill>
                  <a:srgbClr val="002060"/>
                </a:solidFill>
              </a:rPr>
              <a:t>,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где пишем  фигуры</a:t>
            </a:r>
            <a:r>
              <a:rPr lang="en-US" sz="2400" b="1" dirty="0">
                <a:solidFill>
                  <a:srgbClr val="002060"/>
                </a:solidFill>
              </a:rPr>
              <a:t>,</a:t>
            </a:r>
            <a:r>
              <a:rPr lang="ru-RU" sz="2400" b="1" dirty="0">
                <a:solidFill>
                  <a:srgbClr val="002060"/>
                </a:solidFill>
              </a:rPr>
              <a:t> буквы</a:t>
            </a:r>
            <a:r>
              <a:rPr lang="en-US" sz="2400" b="1" dirty="0">
                <a:solidFill>
                  <a:srgbClr val="002060"/>
                </a:solidFill>
              </a:rPr>
              <a:t>,</a:t>
            </a:r>
            <a:r>
              <a:rPr lang="ru-RU" sz="2400" b="1" dirty="0">
                <a:solidFill>
                  <a:srgbClr val="002060"/>
                </a:solidFill>
              </a:rPr>
              <a:t> слова и. </a:t>
            </a:r>
            <a:r>
              <a:rPr lang="ru-RU" sz="2400" b="1" dirty="0" err="1">
                <a:solidFill>
                  <a:srgbClr val="002060"/>
                </a:solidFill>
              </a:rPr>
              <a:t>т.д</a:t>
            </a:r>
            <a:r>
              <a:rPr lang="ru-RU" sz="2400" b="1" dirty="0">
                <a:solidFill>
                  <a:srgbClr val="002060"/>
                </a:solidFill>
              </a:rPr>
              <a:t> графические диктанты</a:t>
            </a:r>
            <a:r>
              <a:rPr lang="en-US" sz="2400" b="1" dirty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  <a:p>
            <a:endParaRPr lang="ru-RU" sz="16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 У школьников с НОДА используется спец. оборудование ,а также клавиатура с крупными кнопками.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2359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8100" y="160337"/>
            <a:ext cx="907560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</a:rPr>
              <a:t>Заключение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E99E76-2741-41C1-93E2-779D6AE21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85" y="1924050"/>
            <a:ext cx="2991015" cy="418477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8F36564-7962-433E-9154-A40C8FD282C4}"/>
              </a:ext>
            </a:extLst>
          </p:cNvPr>
          <p:cNvSpPr/>
          <p:nvPr/>
        </p:nvSpPr>
        <p:spPr>
          <a:xfrm>
            <a:off x="3619500" y="1924050"/>
            <a:ext cx="83250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i="1" dirty="0">
                <a:solidFill>
                  <a:srgbClr val="002060"/>
                </a:solidFill>
              </a:rPr>
              <a:t>Использование </a:t>
            </a:r>
            <a:r>
              <a:rPr lang="ru-RU" sz="2800" b="1" i="1" dirty="0">
                <a:solidFill>
                  <a:srgbClr val="00B050"/>
                </a:solidFill>
              </a:rPr>
              <a:t>ИКТ</a:t>
            </a:r>
            <a:r>
              <a:rPr lang="ru-RU" sz="2800" b="1" i="1" dirty="0">
                <a:solidFill>
                  <a:srgbClr val="002060"/>
                </a:solidFill>
              </a:rPr>
              <a:t> на коррекционных уроках  в школе:</a:t>
            </a:r>
          </a:p>
          <a:p>
            <a:pPr fontAlgn="base"/>
            <a:r>
              <a:rPr lang="ru-RU" sz="2800" b="1" dirty="0">
                <a:solidFill>
                  <a:srgbClr val="002060"/>
                </a:solidFill>
              </a:rPr>
              <a:t>* повышает качество знаний</a:t>
            </a:r>
          </a:p>
          <a:p>
            <a:pPr fontAlgn="base"/>
            <a:r>
              <a:rPr lang="ru-RU" sz="2800" b="1" dirty="0">
                <a:solidFill>
                  <a:srgbClr val="002060"/>
                </a:solidFill>
              </a:rPr>
              <a:t>* помогает преодолеть трудности</a:t>
            </a:r>
          </a:p>
          <a:p>
            <a:pPr fontAlgn="base"/>
            <a:r>
              <a:rPr lang="ru-RU" sz="2800" b="1" dirty="0">
                <a:solidFill>
                  <a:srgbClr val="002060"/>
                </a:solidFill>
              </a:rPr>
              <a:t>* повышается мотивация к обучению </a:t>
            </a:r>
          </a:p>
          <a:p>
            <a:pPr fontAlgn="base"/>
            <a:r>
              <a:rPr lang="ru-RU" sz="2800" b="1" dirty="0">
                <a:solidFill>
                  <a:srgbClr val="002060"/>
                </a:solidFill>
              </a:rPr>
              <a:t>* позволяют индивидуализировать процесс </a:t>
            </a:r>
          </a:p>
          <a:p>
            <a:pPr fontAlgn="base"/>
            <a:r>
              <a:rPr lang="ru-RU" sz="2800" b="1" dirty="0">
                <a:solidFill>
                  <a:srgbClr val="002060"/>
                </a:solidFill>
              </a:rPr>
              <a:t>      обучения; </a:t>
            </a:r>
          </a:p>
          <a:p>
            <a:pPr fontAlgn="base"/>
            <a:r>
              <a:rPr lang="ru-RU" sz="2800" b="1" dirty="0">
                <a:solidFill>
                  <a:srgbClr val="002060"/>
                </a:solidFill>
              </a:rPr>
              <a:t>* осовременивают урок  </a:t>
            </a:r>
          </a:p>
          <a:p>
            <a:pPr fontAlgn="base"/>
            <a:r>
              <a:rPr lang="ru-RU" sz="2800" b="1" dirty="0">
                <a:solidFill>
                  <a:srgbClr val="002060"/>
                </a:solidFill>
              </a:rPr>
              <a:t>* повышают интерес к урокам; </a:t>
            </a:r>
          </a:p>
          <a:p>
            <a:pPr fontAlgn="base"/>
            <a:endParaRPr lang="ru-RU" b="1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41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CC790-775A-41C9-A5C3-352B69F30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000" y="1085850"/>
            <a:ext cx="9081450" cy="3429000"/>
          </a:xfrm>
        </p:spPr>
        <p:txBody>
          <a:bodyPr/>
          <a:lstStyle/>
          <a:p>
            <a:r>
              <a:rPr lang="ru-RU" i="1" dirty="0">
                <a:solidFill>
                  <a:srgbClr val="FFFF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0458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40CA0"/>
            </a:gs>
            <a:gs pos="4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7A5061-767B-B1C1-6322-C828E5844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189000"/>
            <a:ext cx="10972800" cy="1325563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</a:rPr>
              <a:t>Области применения ИКТ для развития детей с НОДА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4F632B-B04B-8DBB-B056-15A0074C3D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8" y="1920239"/>
            <a:ext cx="8211312" cy="434310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4F3951-710B-BE6F-94C1-BEA17A2709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1664" y="1920239"/>
            <a:ext cx="3310128" cy="434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6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41CD12-3D86-CD39-2CF0-33B2E7ACC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8663"/>
            <a:ext cx="11671800" cy="1325563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</a:rPr>
              <a:t>Преимущества  и возможности ИКТ</a:t>
            </a:r>
            <a:br>
              <a:rPr lang="ru-RU" sz="4400" dirty="0">
                <a:solidFill>
                  <a:srgbClr val="FFFF00"/>
                </a:solidFill>
              </a:rPr>
            </a:br>
            <a:r>
              <a:rPr lang="ru-RU" sz="4400" dirty="0">
                <a:solidFill>
                  <a:srgbClr val="FFFF00"/>
                </a:solidFill>
              </a:rPr>
              <a:t>у школьников с НОДА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08AC66D-A17D-4ECF-8149-80877C85FC31}"/>
              </a:ext>
            </a:extLst>
          </p:cNvPr>
          <p:cNvSpPr/>
          <p:nvPr/>
        </p:nvSpPr>
        <p:spPr>
          <a:xfrm>
            <a:off x="5086350" y="1638300"/>
            <a:ext cx="6705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</a:rPr>
              <a:t>Икт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Формирует навыки самостоятельной продуктивной деятельности школьника</a:t>
            </a:r>
          </a:p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*Обучающиеся понимают более сложный материал. </a:t>
            </a:r>
          </a:p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*Позволяет школьникам проявить себя в новой роли.</a:t>
            </a:r>
          </a:p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* Содействует росту успеваемости по предмету.</a:t>
            </a:r>
          </a:p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* Способствует повышению познавательного интереса к предмету.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EA9AE0-E4C0-4C30-9385-5210C15E5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832161"/>
            <a:ext cx="4865658" cy="444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25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591C78-7B43-4F35-A43F-950FCD3FF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514350"/>
            <a:ext cx="1061085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35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7AFC1-50B3-4770-A95C-0A51878AD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730" y="100294"/>
            <a:ext cx="1118592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</a:rPr>
              <a:t>Варианты использования ИКТ </a:t>
            </a:r>
            <a:br>
              <a:rPr lang="ru-RU" sz="4400" dirty="0">
                <a:solidFill>
                  <a:srgbClr val="FFFF00"/>
                </a:solidFill>
              </a:rPr>
            </a:br>
            <a:r>
              <a:rPr lang="ru-RU" sz="4400" dirty="0">
                <a:solidFill>
                  <a:srgbClr val="FFFF00"/>
                </a:solidFill>
              </a:rPr>
              <a:t>в учебном процессе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E15B3B-BAA4-4023-9A01-4B6B23494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275" y="1670130"/>
            <a:ext cx="3233475" cy="24042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1AF412-695F-427F-9714-C45AB90D62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393" y="4152082"/>
            <a:ext cx="3021358" cy="21139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6342B0F-A329-49B3-A9D3-B43A95B3A5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9" y="3985721"/>
            <a:ext cx="3836643" cy="235792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950555E-F2DD-4AFF-806F-2DCEFEBF00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690283"/>
            <a:ext cx="3836643" cy="211971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EE07B3A-412A-4622-8C1B-4DEB702A7231}"/>
              </a:ext>
            </a:extLst>
          </p:cNvPr>
          <p:cNvSpPr/>
          <p:nvPr/>
        </p:nvSpPr>
        <p:spPr>
          <a:xfrm>
            <a:off x="7500905" y="2089268"/>
            <a:ext cx="462073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*</a:t>
            </a:r>
            <a:r>
              <a:rPr lang="ru-RU" sz="2400" b="1" dirty="0">
                <a:solidFill>
                  <a:srgbClr val="002060"/>
                </a:solidFill>
              </a:rPr>
              <a:t>Мультимедийные презентации.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 Просмотр видеозаписи урока или фрагмента с диска или в Интернете.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*Тренажеры по различным темам.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*Поиск информации непосредственно в сети.</a:t>
            </a:r>
          </a:p>
        </p:txBody>
      </p:sp>
    </p:spTree>
    <p:extLst>
      <p:ext uri="{BB962C8B-B14F-4D97-AF65-F5344CB8AC3E}">
        <p14:creationId xmlns:p14="http://schemas.microsoft.com/office/powerpoint/2010/main" val="124488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89000"/>
            <a:ext cx="1165275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</a:rPr>
              <a:t>Структура  и формы коррекционного урока с использованием ИКТ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5609B1-269B-4B66-B7B3-1F1B8D36E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628863"/>
            <a:ext cx="3867150" cy="394958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9798B5-B2B3-457C-BA46-69D79ED46B39}"/>
              </a:ext>
            </a:extLst>
          </p:cNvPr>
          <p:cNvSpPr/>
          <p:nvPr/>
        </p:nvSpPr>
        <p:spPr>
          <a:xfrm>
            <a:off x="590550" y="5355935"/>
            <a:ext cx="11277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  <a:p>
            <a:pPr algn="ctr"/>
            <a:endParaRPr lang="ru-RU" sz="1200" b="1" dirty="0">
              <a:solidFill>
                <a:srgbClr val="002060"/>
              </a:solidFill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Форма  занятий: индивидуальная</a:t>
            </a:r>
            <a:r>
              <a:rPr lang="en-US" sz="2400" b="1" dirty="0">
                <a:solidFill>
                  <a:srgbClr val="002060"/>
                </a:solidFill>
              </a:rPr>
              <a:t>,</a:t>
            </a:r>
            <a:r>
              <a:rPr lang="ru-RU" sz="2400" b="1" dirty="0">
                <a:solidFill>
                  <a:srgbClr val="002060"/>
                </a:solidFill>
              </a:rPr>
              <a:t> подгрупповая и фронтальная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CB236C-1790-49B6-B41B-01F42D5CC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9128" y="1628863"/>
            <a:ext cx="7289022" cy="39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8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12F82B4-0A6C-48B0-BEB9-C5243FBC7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590550"/>
            <a:ext cx="11201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5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189000"/>
            <a:ext cx="11633700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</a:rPr>
              <a:t>Направления логопедической коррекционной работы с использованием ИКТ  у школьников </a:t>
            </a:r>
            <a:br>
              <a:rPr lang="ru-RU" sz="3600" dirty="0">
                <a:solidFill>
                  <a:srgbClr val="FFFF00"/>
                </a:solidFill>
              </a:rPr>
            </a:br>
            <a:r>
              <a:rPr lang="ru-RU" sz="3600" dirty="0">
                <a:solidFill>
                  <a:srgbClr val="FFFF00"/>
                </a:solidFill>
              </a:rPr>
              <a:t> с НОДА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796707-CC14-4EAC-8CB4-D4F72480FD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26" y="1734312"/>
            <a:ext cx="6288024" cy="4702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6CABA91-7E77-42B7-BD84-362D337E6087}"/>
              </a:ext>
            </a:extLst>
          </p:cNvPr>
          <p:cNvSpPr/>
          <p:nvPr/>
        </p:nvSpPr>
        <p:spPr>
          <a:xfrm>
            <a:off x="7505700" y="1734312"/>
            <a:ext cx="462915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2060"/>
                </a:solidFill>
              </a:rPr>
              <a:t>Развитие устной речи: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  Звукопроизношение 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  Коррекция чтения  (дислексия)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 Развитие слоговой структуры</a:t>
            </a:r>
            <a:r>
              <a:rPr lang="en-US" sz="2400" b="1" dirty="0">
                <a:solidFill>
                  <a:srgbClr val="002060"/>
                </a:solidFill>
              </a:rPr>
              <a:t>,</a:t>
            </a:r>
            <a:r>
              <a:rPr lang="ru-RU" sz="2400" b="1" dirty="0">
                <a:solidFill>
                  <a:srgbClr val="002060"/>
                </a:solidFill>
              </a:rPr>
              <a:t> грамматического строя  и связной речи.</a:t>
            </a:r>
          </a:p>
          <a:p>
            <a:endParaRPr lang="ru-RU" sz="1600" b="1" dirty="0">
              <a:solidFill>
                <a:srgbClr val="002060"/>
              </a:solidFill>
            </a:endParaRPr>
          </a:p>
          <a:p>
            <a:r>
              <a:rPr lang="ru-RU" sz="2400" b="1" u="sng" dirty="0">
                <a:solidFill>
                  <a:srgbClr val="002060"/>
                </a:solidFill>
              </a:rPr>
              <a:t>Развитие письменной речи: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 Нарушение письма (</a:t>
            </a:r>
            <a:r>
              <a:rPr lang="ru-RU" sz="2400" b="1" dirty="0" err="1">
                <a:solidFill>
                  <a:srgbClr val="002060"/>
                </a:solidFill>
              </a:rPr>
              <a:t>дисграфия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и </a:t>
            </a:r>
            <a:r>
              <a:rPr lang="ru-RU" sz="2400" b="1" dirty="0" err="1">
                <a:solidFill>
                  <a:srgbClr val="002060"/>
                </a:solidFill>
              </a:rPr>
              <a:t>дизорфография</a:t>
            </a:r>
            <a:r>
              <a:rPr lang="ru-RU" sz="2400" b="1" dirty="0">
                <a:solidFill>
                  <a:srgbClr val="002060"/>
                </a:solidFill>
              </a:rPr>
              <a:t>) 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* Несформированность письма (аграфия)</a:t>
            </a:r>
          </a:p>
        </p:txBody>
      </p:sp>
    </p:spTree>
    <p:extLst>
      <p:ext uri="{BB962C8B-B14F-4D97-AF65-F5344CB8AC3E}">
        <p14:creationId xmlns:p14="http://schemas.microsoft.com/office/powerpoint/2010/main" val="314173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E95819-F2F4-46C4-8737-759E90D9E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69" y="1838305"/>
            <a:ext cx="1793182" cy="191587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3DC6A5-E51F-49AF-BE6E-F8EF59C484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2334" y="1863462"/>
            <a:ext cx="1793182" cy="19158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ED8CDE-1407-488E-94A3-89EFE85DB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169" y="4094926"/>
            <a:ext cx="1793183" cy="1971741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5D9F7B2-9F01-49D0-BD0C-C6CA0B0D5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169" y="228600"/>
            <a:ext cx="11489632" cy="1414565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FFFF00"/>
                </a:solidFill>
              </a:rPr>
              <a:t>Приёмы  работы учителя – логопеда  </a:t>
            </a:r>
            <a:br>
              <a:rPr lang="ru-RU" sz="4400" dirty="0">
                <a:solidFill>
                  <a:srgbClr val="FFFF00"/>
                </a:solidFill>
              </a:rPr>
            </a:br>
            <a:r>
              <a:rPr lang="ru-RU" sz="4400" dirty="0">
                <a:solidFill>
                  <a:srgbClr val="FFFF00"/>
                </a:solidFill>
              </a:rPr>
              <a:t>с использованием ИКТ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32B19A-A9C1-473D-AB6D-A36E4A9786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6664" y="1880187"/>
            <a:ext cx="2016785" cy="19158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06B7FF-EA2D-4568-BDE5-17FDBDAB9D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9499" y="1880186"/>
            <a:ext cx="1793183" cy="191587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3B1ACAE-5A07-412E-8B05-6574F24BC0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90695" y="1880187"/>
            <a:ext cx="1401982" cy="189915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A076E2-BC56-76E8-1C50-286998D343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29924" y="1880186"/>
            <a:ext cx="1401983" cy="1971742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68D0195-8B3F-463F-8EB7-74576F86C507}"/>
              </a:ext>
            </a:extLst>
          </p:cNvPr>
          <p:cNvSpPr/>
          <p:nvPr/>
        </p:nvSpPr>
        <p:spPr>
          <a:xfrm rot="10800000" flipV="1">
            <a:off x="2495550" y="4295967"/>
            <a:ext cx="95363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Применение на занятиях электронных презентаций на сегодняшний день весьма актуально, т.к. именно здесь возможно учесть специфику конкретной группы обучающихся</a:t>
            </a:r>
            <a:r>
              <a:rPr lang="en-US" sz="2400" b="1" dirty="0">
                <a:solidFill>
                  <a:srgbClr val="002060"/>
                </a:solidFill>
              </a:rPr>
              <a:t>,</a:t>
            </a:r>
            <a:r>
              <a:rPr lang="ru-RU" sz="2400" b="1" dirty="0">
                <a:solidFill>
                  <a:srgbClr val="002060"/>
                </a:solidFill>
              </a:rPr>
              <a:t> с учетом их психического, физического и эмоционального уровня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384505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F7B178F9AEBEE4DBD476D58F5D866D4" ma:contentTypeVersion="12" ma:contentTypeDescription="Создание документа." ma:contentTypeScope="" ma:versionID="6d94e8ca3595fc00f1a7233ec6d985f6">
  <xsd:schema xmlns:xsd="http://www.w3.org/2001/XMLSchema" xmlns:xs="http://www.w3.org/2001/XMLSchema" xmlns:p="http://schemas.microsoft.com/office/2006/metadata/properties" xmlns:ns2="52355e57-1ef8-4ff5-883e-65a778d7c5af" xmlns:ns3="5b5b5cac-2e9f-411f-895d-3aa23fcb69f4" targetNamespace="http://schemas.microsoft.com/office/2006/metadata/properties" ma:root="true" ma:fieldsID="f78d27a8e851949127d1d65450452ea0" ns2:_="" ns3:_="">
    <xsd:import namespace="52355e57-1ef8-4ff5-883e-65a778d7c5af"/>
    <xsd:import namespace="5b5b5cac-2e9f-411f-895d-3aa23fcb69f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355e57-1ef8-4ff5-883e-65a778d7c5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5b5cac-2e9f-411f-895d-3aa23fcb69f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1617051-2CAE-49F6-BB2D-D870212B07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7F24441-FC31-4B95-95F0-CF784B809D45}">
  <ds:schemaRefs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5b5b5cac-2e9f-411f-895d-3aa23fcb69f4"/>
    <ds:schemaRef ds:uri="52355e57-1ef8-4ff5-883e-65a778d7c5a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9C33AD-CCAB-4B3F-84F0-2EC711C27CFF}">
  <ds:schemaRefs>
    <ds:schemaRef ds:uri="52355e57-1ef8-4ff5-883e-65a778d7c5af"/>
    <ds:schemaRef ds:uri="5b5b5cac-2e9f-411f-895d-3aa23fcb69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2286</TotalTime>
  <Words>506</Words>
  <Application>Microsoft Office PowerPoint</Application>
  <PresentationFormat>Широкоэкранный</PresentationFormat>
  <Paragraphs>80</Paragraphs>
  <Slides>16</Slides>
  <Notes>13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Segoe UI</vt:lpstr>
      <vt:lpstr>Тема Office</vt:lpstr>
      <vt:lpstr>Presentation</vt:lpstr>
      <vt:lpstr>  «Использование ИКТ   на коррекционных логопедических занятиях  для школьников  с НОДА  в образовательном процессе».   ГБОУ школы №1454  «Тимирязевская» Учитель  логопед – дефектолог  Орлова Ольга Николаевна    </vt:lpstr>
      <vt:lpstr>Области применения ИКТ для развития детей с НОДА</vt:lpstr>
      <vt:lpstr>Преимущества  и возможности ИКТ у школьников с НОДА</vt:lpstr>
      <vt:lpstr>Презентация PowerPoint</vt:lpstr>
      <vt:lpstr>Варианты использования ИКТ  в учебном процессе</vt:lpstr>
      <vt:lpstr>Структура  и формы коррекционного урока с использованием ИКТ</vt:lpstr>
      <vt:lpstr>Презентация PowerPoint</vt:lpstr>
      <vt:lpstr>Направления логопедической коррекционной работы с использованием ИКТ  у школьников   с НОДА</vt:lpstr>
      <vt:lpstr>Приёмы  работы учителя – логопеда   с использованием ИКТ</vt:lpstr>
      <vt:lpstr>Темы коррекционных логопедических уроков  с использованием ИКТ</vt:lpstr>
      <vt:lpstr>Коррекционные занятия по русскому языку по учебным темам с использованием ИКТ </vt:lpstr>
      <vt:lpstr>Коррекционные занятия по русскому языку  внеурочной направленности  с использованием ИКТ</vt:lpstr>
      <vt:lpstr>Развитие графо-моторных функций письма  у школьников с НОДА</vt:lpstr>
      <vt:lpstr>Задания на развитие  графо- моторных функций письма   у школьников с НОДА с использованием ИКТ </vt:lpstr>
      <vt:lpstr>Заключение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комплекс - это</dc:title>
  <dc:creator>Елена</dc:creator>
  <cp:lastModifiedBy>Орлова Ольга Николаевна</cp:lastModifiedBy>
  <cp:revision>114</cp:revision>
  <dcterms:created xsi:type="dcterms:W3CDTF">2022-09-27T19:25:24Z</dcterms:created>
  <dcterms:modified xsi:type="dcterms:W3CDTF">2022-11-07T07:48:07Z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0x0101004F7B178F9AEBEE4DBD476D58F5D866D4</vt:lpwstr>
  </property>
</Properties>
</file>