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080" cy="397692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080" cy="397692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421920" y="360000"/>
            <a:ext cx="8227080" cy="143820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8000" b="1">
                <a:latin typeface="Lucida Sans"/>
              </a:rPr>
              <a:t>Блюда из мяса</a:t>
            </a:r>
            <a:endParaRPr/>
          </a:p>
        </p:txBody>
      </p:sp>
      <p:pic>
        <p:nvPicPr>
          <p:cNvPr id="172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680360" y="3096360"/>
            <a:ext cx="3309840" cy="2517840"/>
          </a:xfrm>
          <a:prstGeom prst="rect">
            <a:avLst/>
          </a:prstGeom>
        </p:spPr>
      </p:pic>
      <p:pic>
        <p:nvPicPr>
          <p:cNvPr id="173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152360" y="2376000"/>
            <a:ext cx="3165840" cy="323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2664000" y="-195840"/>
            <a:ext cx="6020280" cy="1995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800" b="1">
                <a:solidFill>
                  <a:srgbClr val="000000"/>
                </a:solidFill>
                <a:latin typeface="Book Antiqua"/>
              </a:rPr>
              <a:t>Биточки</a:t>
            </a: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1440000" y="2362320"/>
            <a:ext cx="7244280" cy="37612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4C1900"/>
                </a:solidFill>
                <a:latin typeface="Book Antiqua"/>
              </a:rPr>
              <a:t>Изделия  приплюснуто – круглой формы , толщиной 2см, диаметром 6см, обжаривают.</a:t>
            </a:r>
            <a:endParaRPr/>
          </a:p>
        </p:txBody>
      </p:sp>
      <p:pic>
        <p:nvPicPr>
          <p:cNvPr id="20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000" y="1368000"/>
            <a:ext cx="4391640" cy="345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2520000" y="144000"/>
            <a:ext cx="6624000" cy="1583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 b="1">
                <a:solidFill>
                  <a:srgbClr val="4C1900"/>
                </a:solidFill>
                <a:latin typeface="Book Antiqua"/>
              </a:rPr>
              <a:t>Тефтели</a:t>
            </a:r>
            <a:endParaRPr/>
          </a:p>
        </p:txBody>
      </p:sp>
      <p:sp>
        <p:nvSpPr>
          <p:cNvPr id="209" name="CustomShape 2"/>
          <p:cNvSpPr/>
          <p:nvPr/>
        </p:nvSpPr>
        <p:spPr>
          <a:xfrm>
            <a:off x="675720" y="1829160"/>
            <a:ext cx="7748280" cy="4146840"/>
          </a:xfrm>
          <a:prstGeom prst="rect">
            <a:avLst/>
          </a:prstGeom>
        </p:spPr>
        <p:txBody>
          <a:bodyPr lIns="0" tIns="45000" rIns="0" bIns="45000" anchor="b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4C1900"/>
                </a:solidFill>
                <a:latin typeface="Book Antiqua"/>
              </a:rPr>
              <a:t>     Изделия в форме шариков диаметром 3см, панируют  их в муке. Вместо хлеба в тефтели можно добавить припущенный рис, пассерованный лук. Изделие запекают в жарочном шкафу, предварительно  залив сметанным соусом .   </a:t>
            </a:r>
            <a:endParaRPr/>
          </a:p>
        </p:txBody>
      </p:sp>
      <p:pic>
        <p:nvPicPr>
          <p:cNvPr id="210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000" y="1512000"/>
            <a:ext cx="3168000" cy="230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521280" y="260640"/>
            <a:ext cx="8227080" cy="933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ru-RU" sz="4100" b="1">
                <a:latin typeface="Lucida Sans"/>
              </a:rPr>
              <a:t>    Фаршированные изделия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Рулет  </a:t>
            </a:r>
            <a:endParaRPr/>
          </a:p>
        </p:txBody>
      </p:sp>
      <p:sp>
        <p:nvSpPr>
          <p:cNvPr id="212" name="CustomShape 2"/>
          <p:cNvSpPr/>
          <p:nvPr/>
        </p:nvSpPr>
        <p:spPr>
          <a:xfrm>
            <a:off x="457200" y="3501000"/>
            <a:ext cx="8227080" cy="2877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Рулет формуют следующим образом: котлетную массу укладывают тонким слоем 1,5- 2 см на мокрую ткань, на средину которой кладут фарш: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1.  Макароны заправленные  маслом;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2. Грибной фарш;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3. Яичный фарш ( яйца с  пассерованным луком)  </a:t>
            </a:r>
            <a:endParaRPr/>
          </a:p>
        </p:txBody>
      </p:sp>
      <p:pic>
        <p:nvPicPr>
          <p:cNvPr id="21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39640" y="1556640"/>
            <a:ext cx="3414240" cy="1797840"/>
          </a:xfrm>
          <a:prstGeom prst="rect">
            <a:avLst/>
          </a:prstGeom>
        </p:spPr>
      </p:pic>
      <p:pic>
        <p:nvPicPr>
          <p:cNvPr id="21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860000" y="1556640"/>
            <a:ext cx="3583440" cy="179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457200" y="274680"/>
            <a:ext cx="8227080" cy="9194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latin typeface="Lucida Sans"/>
              </a:rPr>
              <a:t>Приготовление рулета </a:t>
            </a:r>
            <a:endParaRPr/>
          </a:p>
        </p:txBody>
      </p:sp>
      <p:sp>
        <p:nvSpPr>
          <p:cNvPr id="216" name="CustomShape 2"/>
          <p:cNvSpPr/>
          <p:nvPr/>
        </p:nvSpPr>
        <p:spPr>
          <a:xfrm>
            <a:off x="457200" y="2853000"/>
            <a:ext cx="8227080" cy="3741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После этого края рулета заворачивают так, чтобы один край  заходил на другой, и осторожно укладывают на лист швом вниз. Поверхность изделия смазывают льезоном, посыпают сухарями и делают несколько проколов ножом. Запекают в жарочном шкафу до золотистого цвета, при температуре 220 градусов в течении 30- 35 минут. </a:t>
            </a:r>
            <a:endParaRPr/>
          </a:p>
        </p:txBody>
      </p:sp>
      <p:pic>
        <p:nvPicPr>
          <p:cNvPr id="21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95640" y="1268640"/>
            <a:ext cx="2373840" cy="1437480"/>
          </a:xfrm>
          <a:prstGeom prst="rect">
            <a:avLst/>
          </a:prstGeom>
        </p:spPr>
      </p:pic>
      <p:pic>
        <p:nvPicPr>
          <p:cNvPr id="21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444360" y="1247760"/>
            <a:ext cx="2301840" cy="1458720"/>
          </a:xfrm>
          <a:prstGeom prst="rect">
            <a:avLst/>
          </a:prstGeom>
        </p:spPr>
      </p:pic>
      <p:pic>
        <p:nvPicPr>
          <p:cNvPr id="219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3384360" y="1247760"/>
            <a:ext cx="2416680" cy="1426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000000"/>
                </a:solidFill>
                <a:latin typeface="Lucida Sans"/>
              </a:rPr>
              <a:t>Приготовление кнельной массы</a:t>
            </a:r>
            <a:endParaRPr/>
          </a:p>
        </p:txBody>
      </p:sp>
      <p:sp>
        <p:nvSpPr>
          <p:cNvPr id="221" name="CustomShape 2"/>
          <p:cNvSpPr/>
          <p:nvPr/>
        </p:nvSpPr>
        <p:spPr>
          <a:xfrm>
            <a:off x="457200" y="1600200"/>
            <a:ext cx="8227440" cy="4707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     Кнельная масса это любое мясо  пропущенное через мясорубку вместе с хлебом (любым) 3-4 раза. Потом добавляют размягченное сливочное масло, размешивают и протирают через сито. Затем добавляют сырые яйца, взбивают массу, и постепенно добавляют охлажденное молоко или сливки. В конце взбивания добавляют соль, раньше добавлять нельзя, т. к. масса густеет и плохо взбивается. .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       Кнельная масса используется в диетическом питании и для фарширования.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       Гарниры</a:t>
            </a:r>
            <a:endParaRPr/>
          </a:p>
        </p:txBody>
      </p:sp>
      <p:sp>
        <p:nvSpPr>
          <p:cNvPr id="223" name="CustomShape 2"/>
          <p:cNvSpPr/>
          <p:nvPr/>
        </p:nvSpPr>
        <p:spPr>
          <a:xfrm>
            <a:off x="457200" y="1600200"/>
            <a:ext cx="8227080" cy="4706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Основными гарнирами к блюдам из жареного мяса являются: 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Жареный картофель;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Картофельное пюре;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Сложный гарнир;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Отварные макаронные изделия;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Каши;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AutoNum type="arabicPeriod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Капустные овощи.</a:t>
            </a:r>
            <a:endParaRPr/>
          </a:p>
        </p:txBody>
      </p:sp>
      <p:pic>
        <p:nvPicPr>
          <p:cNvPr id="224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03280" y="184680"/>
            <a:ext cx="2764080" cy="1441440"/>
          </a:xfrm>
          <a:prstGeom prst="rect">
            <a:avLst/>
          </a:prstGeom>
        </p:spPr>
      </p:pic>
      <p:pic>
        <p:nvPicPr>
          <p:cNvPr id="225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7045920" y="4065840"/>
            <a:ext cx="1833840" cy="2259000"/>
          </a:xfrm>
          <a:prstGeom prst="rect">
            <a:avLst/>
          </a:prstGeom>
        </p:spPr>
      </p:pic>
      <p:pic>
        <p:nvPicPr>
          <p:cNvPr id="226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212000" y="4941000"/>
            <a:ext cx="2307960" cy="1744560"/>
          </a:xfrm>
          <a:prstGeom prst="rect">
            <a:avLst/>
          </a:prstGeom>
        </p:spPr>
      </p:pic>
      <p:pic>
        <p:nvPicPr>
          <p:cNvPr id="227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4968000" y="2099880"/>
            <a:ext cx="2014200" cy="1498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57200" y="274680"/>
            <a:ext cx="8227080" cy="7754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r>
              <a:rPr lang="ru-RU" sz="4100" b="1">
                <a:latin typeface="Lucida Sans"/>
              </a:rPr>
              <a:t>Требования к качеству</a:t>
            </a:r>
            <a:endParaRPr/>
          </a:p>
        </p:txBody>
      </p:sp>
      <p:sp>
        <p:nvSpPr>
          <p:cNvPr id="229" name="CustomShape 2"/>
          <p:cNvSpPr/>
          <p:nvPr/>
        </p:nvSpPr>
        <p:spPr>
          <a:xfrm>
            <a:off x="483120" y="1916280"/>
            <a:ext cx="8227080" cy="4605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Поверхность ровная, без трещин и разрывов, равномерно окрашенная.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 Вид на разрезе – однородная  консистенция ,  без отдельных кусочков мяса, хлеба,  не  допускается  розово – красный оттенок, а также привкус хлеба, прогорклого жира и другие посторонние привкусы и запахи.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  Изделия сочные, мягкие.</a:t>
            </a:r>
            <a:endParaRPr/>
          </a:p>
        </p:txBody>
      </p:sp>
      <p:pic>
        <p:nvPicPr>
          <p:cNvPr id="23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51640" y="260640"/>
            <a:ext cx="2226240" cy="1653840"/>
          </a:xfrm>
          <a:prstGeom prst="rect">
            <a:avLst/>
          </a:prstGeom>
        </p:spPr>
      </p:pic>
      <p:pic>
        <p:nvPicPr>
          <p:cNvPr id="23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049440" y="5112000"/>
            <a:ext cx="2517840" cy="165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697892-76ED-4605-B657-866D390511BB}"/>
              </a:ext>
            </a:extLst>
          </p:cNvPr>
          <p:cNvSpPr txBox="1"/>
          <p:nvPr/>
        </p:nvSpPr>
        <p:spPr>
          <a:xfrm>
            <a:off x="226142" y="521110"/>
            <a:ext cx="85245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Источники:</a:t>
            </a:r>
          </a:p>
          <a:p>
            <a:r>
              <a:rPr lang="ru-RU" dirty="0"/>
              <a:t>1.</a:t>
            </a:r>
            <a:r>
              <a:rPr lang="en-US" dirty="0"/>
              <a:t> https://club.mysamson.ru/stati/food/kakie-vidy-myasa-byvayut/ </a:t>
            </a:r>
            <a:r>
              <a:rPr lang="ru-RU" dirty="0"/>
              <a:t>2.</a:t>
            </a:r>
            <a:r>
              <a:rPr lang="en-US" dirty="0"/>
              <a:t>https://ru.wikipedia.org/wiki/%D0%9A%D0%BE%D1%82%D0%BB%D0%B5%D1%82%D0%BD%D0%B0%D1%8F_%D0%BC%D0%B0%D1%81%D1%81%D0%B0 </a:t>
            </a:r>
            <a:r>
              <a:rPr lang="ru-RU" dirty="0"/>
              <a:t>3.</a:t>
            </a:r>
            <a:r>
              <a:rPr lang="en-US" dirty="0"/>
              <a:t>https://yandex.ru/search/?text=%D0%BA%D0%BD%D0%B5%D0%BB%D1%8C%D0%BD%D0%B0%D1%8F+%D0%BC%D0%B0%D1%81%D1%81%D0%B0+%D1%87%D1%82%D0%BE+%D1%8D%D1%82%D0%BE&amp;lr=56&amp;clid=2411726&amp;src=suggest_B </a:t>
            </a:r>
            <a:r>
              <a:rPr lang="ru-RU" dirty="0"/>
              <a:t>4.</a:t>
            </a:r>
            <a:r>
              <a:rPr lang="en-US" dirty="0"/>
              <a:t>https://yandex.ru/search/?text=%D0%BB%D0%B5%D0%B7%D1%8C%D0%BE%D0%BD+%D1%87%D1%82%D0%BE+%D1%8D%D1%82%D0%BE&amp;clid=2411726&amp;lr=56</a:t>
            </a:r>
            <a:endParaRPr lang="ru-RU" dirty="0"/>
          </a:p>
          <a:p>
            <a:r>
              <a:rPr lang="ru-RU" dirty="0"/>
              <a:t>5.</a:t>
            </a:r>
            <a:r>
              <a:rPr lang="en-US" dirty="0"/>
              <a:t> https://23.rospotrebnadzor.ru/content/340/11080/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912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 b="1">
                <a:latin typeface="Lucida Sans"/>
              </a:rPr>
              <a:t>Изделия из натуральной  котлетной массы</a:t>
            </a:r>
            <a:endParaRPr/>
          </a:p>
        </p:txBody>
      </p:sp>
      <p:sp>
        <p:nvSpPr>
          <p:cNvPr id="175" name="CustomShape 2"/>
          <p:cNvSpPr/>
          <p:nvPr/>
        </p:nvSpPr>
        <p:spPr>
          <a:xfrm>
            <a:off x="457200" y="1600200"/>
            <a:ext cx="8227080" cy="4706640"/>
          </a:xfrm>
          <a:prstGeom prst="rect">
            <a:avLst/>
          </a:prstGeom>
        </p:spPr>
      </p:sp>
      <p:pic>
        <p:nvPicPr>
          <p:cNvPr id="176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20000" y="1989000"/>
            <a:ext cx="3359160" cy="2220120"/>
          </a:xfrm>
          <a:prstGeom prst="rect">
            <a:avLst/>
          </a:prstGeom>
        </p:spPr>
      </p:pic>
      <p:pic>
        <p:nvPicPr>
          <p:cNvPr id="17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388840" y="4509000"/>
            <a:ext cx="3296160" cy="1797840"/>
          </a:xfrm>
          <a:prstGeom prst="rect">
            <a:avLst/>
          </a:prstGeom>
        </p:spPr>
      </p:pic>
      <p:pic>
        <p:nvPicPr>
          <p:cNvPr id="178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67640" y="1661760"/>
            <a:ext cx="2589840" cy="3996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457200" y="274680"/>
            <a:ext cx="8227440" cy="11408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000000"/>
                </a:solidFill>
                <a:latin typeface="Lucida Sans"/>
              </a:rPr>
              <a:t>Льезон </a:t>
            </a:r>
            <a:endParaRPr/>
          </a:p>
        </p:txBody>
      </p:sp>
      <p:sp>
        <p:nvSpPr>
          <p:cNvPr id="180" name="CustomShape 2"/>
          <p:cNvSpPr/>
          <p:nvPr/>
        </p:nvSpPr>
        <p:spPr>
          <a:xfrm>
            <a:off x="457200" y="1268640"/>
            <a:ext cx="8227440" cy="5038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В переводе с французского означает яично- молочная  смесь. Для ее получения сырые яйца смешивают с молоком и солью.                                      </a:t>
            </a:r>
            <a:r>
              <a:rPr lang="ru-RU" sz="3600">
                <a:solidFill>
                  <a:srgbClr val="4C1900"/>
                </a:solidFill>
                <a:latin typeface="Book Antiqua"/>
              </a:rPr>
              <a:t> На одно яйцо берут 75- 100 г молока и 2-4 г соли.</a:t>
            </a:r>
            <a:r>
              <a:rPr lang="ru-RU" sz="3600">
                <a:solidFill>
                  <a:srgbClr val="FFFFFF"/>
                </a:solidFill>
                <a:latin typeface="Book Antiqua"/>
              </a:rPr>
              <a:t> </a:t>
            </a:r>
            <a:endParaRPr/>
          </a:p>
        </p:txBody>
      </p:sp>
      <p:pic>
        <p:nvPicPr>
          <p:cNvPr id="18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683640" y="4740480"/>
            <a:ext cx="2158200" cy="1426680"/>
          </a:xfrm>
          <a:prstGeom prst="rect">
            <a:avLst/>
          </a:prstGeom>
        </p:spPr>
      </p:pic>
      <p:pic>
        <p:nvPicPr>
          <p:cNvPr id="182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708000" y="4682520"/>
            <a:ext cx="1703520" cy="1426680"/>
          </a:xfrm>
          <a:prstGeom prst="rect">
            <a:avLst/>
          </a:prstGeom>
        </p:spPr>
      </p:pic>
      <p:pic>
        <p:nvPicPr>
          <p:cNvPr id="183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6300360" y="4585680"/>
            <a:ext cx="2169720" cy="1523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457200" y="274680"/>
            <a:ext cx="8227800" cy="11412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000000"/>
                </a:solidFill>
                <a:latin typeface="Lucida Sans"/>
              </a:rPr>
              <a:t>Приготовление котлетной массы</a:t>
            </a:r>
            <a:endParaRPr/>
          </a:p>
        </p:txBody>
      </p:sp>
      <p:sp>
        <p:nvSpPr>
          <p:cNvPr id="185" name="CustomShape 2"/>
          <p:cNvSpPr/>
          <p:nvPr/>
        </p:nvSpPr>
        <p:spPr>
          <a:xfrm>
            <a:off x="457200" y="2088000"/>
            <a:ext cx="8542080" cy="4219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Котлетное мясо измельчают на мясорубке  два раза. Измельченное мясо соединяют с кусками  пшеничного хлеба из муки, предварительного замоченного в молоке или воде, затем добавляют перец, соль, вторично  пропускают  через мясорубку.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    Приготовленную массу хорошо  вымешивают и формуют   изделия. 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288000" y="576000"/>
            <a:ext cx="8659080" cy="57866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 Изделие  приплюснуто- овальной формы, толщиной 1-1,5 см. Изделие не панируют.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4C1900"/>
                </a:solidFill>
                <a:latin typeface="Book Antiqua"/>
              </a:rPr>
              <a:t>При отпуске поливают маслом, гарнируют жареным картофелем.</a:t>
            </a:r>
            <a:endParaRPr/>
          </a:p>
        </p:txBody>
      </p:sp>
      <p:pic>
        <p:nvPicPr>
          <p:cNvPr id="187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845440" y="3169080"/>
            <a:ext cx="3705840" cy="3022200"/>
          </a:xfrm>
          <a:prstGeom prst="rect">
            <a:avLst/>
          </a:prstGeom>
        </p:spPr>
      </p:pic>
      <p:sp>
        <p:nvSpPr>
          <p:cNvPr id="188" name="CustomShape 2"/>
          <p:cNvSpPr/>
          <p:nvPr/>
        </p:nvSpPr>
        <p:spPr>
          <a:xfrm>
            <a:off x="2435760" y="0"/>
            <a:ext cx="4043520" cy="10148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400" b="1">
                <a:solidFill>
                  <a:srgbClr val="4C1900"/>
                </a:solidFill>
                <a:latin typeface="Book Antiqua"/>
              </a:rPr>
              <a:t>Бифштекс</a:t>
            </a:r>
            <a:r>
              <a:rPr lang="ru-RU" sz="5400">
                <a:solidFill>
                  <a:srgbClr val="4C1900"/>
                </a:solidFill>
                <a:latin typeface="Book Antiqua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 b="1">
                <a:latin typeface="Lucida Sans"/>
              </a:rPr>
              <a:t>Котлеты </a:t>
            </a:r>
            <a:endParaRPr/>
          </a:p>
        </p:txBody>
      </p:sp>
      <p:sp>
        <p:nvSpPr>
          <p:cNvPr id="190" name="CustomShape 2"/>
          <p:cNvSpPr/>
          <p:nvPr/>
        </p:nvSpPr>
        <p:spPr>
          <a:xfrm>
            <a:off x="457200" y="1600200"/>
            <a:ext cx="4035960" cy="45234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Овально – приплюснутой формы, смоченные в  льезоне  и запанированные в сухарях. Подают по две штуки на порцию. При подаче поливают  маслом, гарнируют овощами.</a:t>
            </a:r>
            <a:endParaRPr/>
          </a:p>
        </p:txBody>
      </p:sp>
      <p:sp>
        <p:nvSpPr>
          <p:cNvPr id="191" name="CustomShape 3"/>
          <p:cNvSpPr/>
          <p:nvPr/>
        </p:nvSpPr>
        <p:spPr>
          <a:xfrm>
            <a:off x="4648320" y="1600200"/>
            <a:ext cx="4035960" cy="4523400"/>
          </a:xfrm>
          <a:prstGeom prst="rect">
            <a:avLst/>
          </a:prstGeom>
        </p:spPr>
      </p:sp>
      <p:pic>
        <p:nvPicPr>
          <p:cNvPr id="19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00" y="2709000"/>
            <a:ext cx="3741840" cy="2157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Шницель рубленый </a:t>
            </a:r>
            <a:endParaRPr/>
          </a:p>
        </p:txBody>
      </p:sp>
      <p:sp>
        <p:nvSpPr>
          <p:cNvPr id="194" name="CustomShape 2"/>
          <p:cNvSpPr/>
          <p:nvPr/>
        </p:nvSpPr>
        <p:spPr>
          <a:xfrm>
            <a:off x="457200" y="1600200"/>
            <a:ext cx="4510440" cy="45234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Изделия в виде лепешек овально – приплюснутой формы, смоченные в льезоне  и запанированные в сухарях.</a:t>
            </a: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При подаче поливают маслом и гарнируют сложным гарниром.</a:t>
            </a:r>
            <a:endParaRPr/>
          </a:p>
        </p:txBody>
      </p:sp>
      <p:pic>
        <p:nvPicPr>
          <p:cNvPr id="19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5112000" y="2016000"/>
            <a:ext cx="3886200" cy="31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Ромштекс</a:t>
            </a:r>
            <a:endParaRPr/>
          </a:p>
        </p:txBody>
      </p:sp>
      <p:sp>
        <p:nvSpPr>
          <p:cNvPr id="197" name="CustomShape 2"/>
          <p:cNvSpPr/>
          <p:nvPr/>
        </p:nvSpPr>
        <p:spPr>
          <a:xfrm>
            <a:off x="432000" y="1522800"/>
            <a:ext cx="4035960" cy="45234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600">
                <a:solidFill>
                  <a:srgbClr val="4C1900"/>
                </a:solidFill>
                <a:latin typeface="Book Antiqua"/>
              </a:rPr>
              <a:t>  Формуют лепешки овальной формы  толщиной 0,7 см, смачивают их в льезоне, панируют в сухарях и обжаривают с двух сторон. До готовности доводят в жарочном  шкафу. Подают, полив растопленным маслом, гарнируем овощами.</a:t>
            </a:r>
            <a:r>
              <a:rPr lang="ru-RU" sz="2600">
                <a:solidFill>
                  <a:srgbClr val="FFFFFF"/>
                </a:solidFill>
                <a:latin typeface="Book Antiqua"/>
              </a:rPr>
              <a:t> </a:t>
            </a:r>
            <a:endParaRPr/>
          </a:p>
        </p:txBody>
      </p:sp>
      <p:sp>
        <p:nvSpPr>
          <p:cNvPr id="198" name="CustomShape 3"/>
          <p:cNvSpPr/>
          <p:nvPr/>
        </p:nvSpPr>
        <p:spPr>
          <a:xfrm>
            <a:off x="4648320" y="1600200"/>
            <a:ext cx="4035960" cy="4523400"/>
          </a:xfrm>
          <a:prstGeom prst="rect">
            <a:avLst/>
          </a:prstGeom>
        </p:spPr>
      </p:sp>
      <p:pic>
        <p:nvPicPr>
          <p:cNvPr id="19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44000" y="1989000"/>
            <a:ext cx="4029840" cy="3309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457200" y="274680"/>
            <a:ext cx="8227080" cy="1140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      Люля - кебаб</a:t>
            </a:r>
            <a:endParaRPr/>
          </a:p>
        </p:txBody>
      </p:sp>
      <p:sp>
        <p:nvSpPr>
          <p:cNvPr id="201" name="CustomShape 2"/>
          <p:cNvSpPr/>
          <p:nvPr/>
        </p:nvSpPr>
        <p:spPr>
          <a:xfrm>
            <a:off x="457200" y="1600200"/>
            <a:ext cx="4035960" cy="4523400"/>
          </a:xfrm>
          <a:prstGeom prst="rect">
            <a:avLst/>
          </a:prstGeom>
        </p:spPr>
      </p:sp>
      <p:sp>
        <p:nvSpPr>
          <p:cNvPr id="202" name="CustomShape 3"/>
          <p:cNvSpPr/>
          <p:nvPr/>
        </p:nvSpPr>
        <p:spPr>
          <a:xfrm>
            <a:off x="3312000" y="1728000"/>
            <a:ext cx="5300280" cy="48229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400" b="1">
                <a:solidFill>
                  <a:srgbClr val="4C1900"/>
                </a:solidFill>
                <a:latin typeface="Book Antiqua"/>
              </a:rPr>
              <a:t>Люля – кебаб  </a:t>
            </a:r>
            <a:r>
              <a:rPr lang="ru-RU" sz="2400">
                <a:solidFill>
                  <a:srgbClr val="4C1900"/>
                </a:solidFill>
                <a:latin typeface="Book Antiqua"/>
              </a:rPr>
              <a:t>- изделия в форме  валиков. Приготавливают их следующим образом: баранину вместе с курдючным салом и репчатым луком пропускают три раза через мясорубку, добавляют перец, лимонную кислоту, перемешивают и выдерживают на холоде несколько часов. 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4C1900"/>
                </a:solidFill>
                <a:latin typeface="Book Antiqua"/>
              </a:rPr>
              <a:t>    Сформованные в виде валика изделия надевают на шпажку и направляют в тепловую обработку. </a:t>
            </a:r>
            <a:endParaRPr/>
          </a:p>
        </p:txBody>
      </p:sp>
      <p:pic>
        <p:nvPicPr>
          <p:cNvPr id="20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00" y="3240000"/>
            <a:ext cx="2943000" cy="3093840"/>
          </a:xfrm>
          <a:prstGeom prst="rect">
            <a:avLst/>
          </a:prstGeom>
        </p:spPr>
      </p:pic>
      <p:pic>
        <p:nvPicPr>
          <p:cNvPr id="20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51640" y="188640"/>
            <a:ext cx="2805840" cy="27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Book Antiqua</vt:lpstr>
      <vt:lpstr>Lucida Sans</vt:lpstr>
      <vt:lpstr>StarSymbol</vt:lpstr>
      <vt:lpstr>Wingdings 2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Elena</cp:lastModifiedBy>
  <cp:revision>1</cp:revision>
  <dcterms:modified xsi:type="dcterms:W3CDTF">2024-09-30T14:16:52Z</dcterms:modified>
</cp:coreProperties>
</file>