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92" r:id="rId5"/>
    <p:sldId id="293" r:id="rId6"/>
    <p:sldId id="294" r:id="rId7"/>
    <p:sldId id="290" r:id="rId8"/>
    <p:sldId id="291" r:id="rId9"/>
    <p:sldId id="259" r:id="rId10"/>
    <p:sldId id="261" r:id="rId11"/>
    <p:sldId id="26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-398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subject/lesson/7276/conspect/247810/" TargetMode="External"/><Relationship Id="rId2" Type="http://schemas.openxmlformats.org/officeDocument/2006/relationships/hyperlink" Target="https://reshator.com/sprav/algebra/9-klass/metody-resheniya-sistem-uravnenij-s-dvumya-peremennym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xford.ru/wiki/matematika/sposob-podstanovki-pri-reshenii-sistem-lineynykh-uravneniy" TargetMode="External"/><Relationship Id="rId5" Type="http://schemas.openxmlformats.org/officeDocument/2006/relationships/hyperlink" Target="https://www.yaklass.ru/p/algebra/7-klass/reshenie-sistem-lineinykh-uravnenii-s-dvumia-peremennymi-10998/reshenie-sistem-lineinykh-uravnenii-metod-podstanovki-10999/re-36c4d35d-55fd-41da-82b4-e22008068746" TargetMode="External"/><Relationship Id="rId4" Type="http://schemas.openxmlformats.org/officeDocument/2006/relationships/hyperlink" Target="https://www.evkova.org/sistemyi-linejnyih-uravnenij-s-dvumya-peremennyimi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096" y="901520"/>
            <a:ext cx="9749307" cy="3464417"/>
          </a:xfrm>
        </p:spPr>
        <p:txBody>
          <a:bodyPr/>
          <a:lstStyle/>
          <a:p>
            <a:pPr algn="ctr"/>
            <a:r>
              <a:rPr lang="ru-RU" dirty="0"/>
              <a:t>Система двух линейных уравнений с двумя переменными и её решение (способ подстановки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389" y="5197053"/>
            <a:ext cx="3850545" cy="1660947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Подготовила: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 математики</a:t>
            </a:r>
          </a:p>
          <a:p>
            <a:pPr algn="l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Божко В.А.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97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6990" y="534649"/>
            <a:ext cx="4687012" cy="664564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63662" y="1199213"/>
            <a:ext cx="5563673" cy="28576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Выучить алгоритм решения систем уравнений с двумя переменными способом подстановки.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Выполнить в тетради № 413 стр. 113, № 425 стр.116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4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604" y="1581040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https://reshator.com/sprav/algebra/9-klass/metody-resheniya-sistem-uravnenij-s-dvumya-peremennymi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https://resh.edu.ru/subject/lesson/7276/conspect/247810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www.evkova.org/sistemyi-linejnyih-uravnenij-s-dvumya-peremennyimi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www.yaklass.ru/p/algebra/7-klass/reshenie-sistem-lineinykh-uravnenii-s-dvumia-peremennymi-10998/reshenie-sistem-lineinykh-uravnenii-metod-podstanovki-10999/re-36c4d35d-55fd-41da-82b4-e22008068746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foxford.ru/wiki/matematika/sposob-podstanovki-pri-reshenii-sistem-lineynykh-uravneniy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32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589" y="160725"/>
            <a:ext cx="9049593" cy="15029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Алгоритм решения системы двух уравнений с двумя переменными методом подстановки</a:t>
            </a:r>
            <a:r>
              <a:rPr lang="ru-RU" dirty="0"/>
              <a:t>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13701" y="160726"/>
            <a:ext cx="1982727" cy="1848118"/>
          </a:xfrm>
          <a:prstGeom prst="rect">
            <a:avLst/>
          </a:prstGeom>
        </p:spPr>
      </p:pic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287589" y="1663701"/>
            <a:ext cx="9526111" cy="48033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1</a:t>
            </a:r>
            <a:r>
              <a:rPr lang="ru-RU" sz="2800" dirty="0"/>
              <a:t>) из более простого уравнения системы выразить одно неизвестное через другое;</a:t>
            </a:r>
          </a:p>
          <a:p>
            <a:pPr marL="0" indent="0">
              <a:buNone/>
            </a:pPr>
            <a:r>
              <a:rPr lang="ru-RU" sz="2800" dirty="0" smtClean="0"/>
              <a:t>2</a:t>
            </a:r>
            <a:r>
              <a:rPr lang="ru-RU" sz="2800" dirty="0"/>
              <a:t>) подставить полученное выражение в другое уравнение вместо выраженной переменной;</a:t>
            </a:r>
          </a:p>
          <a:p>
            <a:pPr marL="0" indent="0">
              <a:buNone/>
            </a:pPr>
            <a:r>
              <a:rPr lang="ru-RU" sz="2800" dirty="0" smtClean="0"/>
              <a:t>3</a:t>
            </a:r>
            <a:r>
              <a:rPr lang="ru-RU" sz="2800" dirty="0"/>
              <a:t>) найти корень полученного  уравнения с одним неизвестным;</a:t>
            </a:r>
          </a:p>
          <a:p>
            <a:pPr marL="0" indent="0">
              <a:buNone/>
            </a:pPr>
            <a:r>
              <a:rPr lang="ru-RU" sz="2800" dirty="0" smtClean="0"/>
              <a:t>4</a:t>
            </a:r>
            <a:r>
              <a:rPr lang="ru-RU" sz="2800" dirty="0"/>
              <a:t>) подставить найденное значение в уравнение, полученное на первом шаге, и найти вторую переменную;</a:t>
            </a:r>
          </a:p>
          <a:p>
            <a:pPr marL="0" indent="0">
              <a:buNone/>
            </a:pPr>
            <a:r>
              <a:rPr lang="ru-RU" sz="2800" dirty="0" smtClean="0"/>
              <a:t>5</a:t>
            </a:r>
            <a:r>
              <a:rPr lang="ru-RU" sz="2800" dirty="0"/>
              <a:t>) записать ответ.</a:t>
            </a:r>
          </a:p>
        </p:txBody>
      </p:sp>
    </p:spTree>
    <p:extLst>
      <p:ext uri="{BB962C8B-B14F-4D97-AF65-F5344CB8AC3E}">
        <p14:creationId xmlns:p14="http://schemas.microsoft.com/office/powerpoint/2010/main" val="5183073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34" y="57695"/>
            <a:ext cx="2720674" cy="63965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 1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93183" y="592428"/>
                <a:ext cx="9903854" cy="616898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200" i="1" dirty="0"/>
                  <a:t>Решить систему:</a:t>
                </a:r>
                <a:endParaRPr lang="ru-RU" sz="22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2200" i="1"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2200" i="1"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en-US" sz="22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200">
                                <a:latin typeface="Cambria Math"/>
                              </a:rPr>
                              <m:t>2</m:t>
                            </m:r>
                            <m:r>
                              <a:rPr lang="en-US" sz="2200" i="1">
                                <a:latin typeface="Cambria Math"/>
                              </a:rPr>
                              <m:t>𝑦</m:t>
                            </m:r>
                            <m:r>
                              <a:rPr lang="en-US" sz="2200">
                                <a:latin typeface="Cambria Math"/>
                              </a:rPr>
                              <m:t>=3,</m:t>
                            </m:r>
                          </m:e>
                          <m:e>
                            <m:r>
                              <a:rPr lang="ru-RU" sz="2200">
                                <a:latin typeface="Cambria Math"/>
                              </a:rPr>
                              <m:t>5</m:t>
                            </m:r>
                            <m:r>
                              <a:rPr lang="ru-RU" sz="2200" i="1">
                                <a:latin typeface="Cambria Math"/>
                              </a:rPr>
                              <m:t>𝑥</m:t>
                            </m:r>
                            <m:r>
                              <a:rPr lang="ru-RU" sz="2200">
                                <a:latin typeface="Cambria Math"/>
                              </a:rPr>
                              <m:t>+</m:t>
                            </m:r>
                            <m:r>
                              <a:rPr lang="ru-RU" sz="2200" i="1">
                                <a:latin typeface="Cambria Math"/>
                              </a:rPr>
                              <m:t>𝑦</m:t>
                            </m:r>
                            <m:r>
                              <a:rPr lang="ru-RU" sz="2200">
                                <a:latin typeface="Cambria Math"/>
                              </a:rPr>
                              <m:t>=4.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200" i="1" dirty="0"/>
                  <a:t>   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ru-RU" sz="2200" i="1" dirty="0"/>
                  <a:t>Выразим из первого уравнения переменную x: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ru-RU" sz="2200" i="1" dirty="0"/>
                  <a:t>x</a:t>
                </a:r>
                <a:r>
                  <a:rPr lang="ru-RU" sz="2200" dirty="0"/>
                  <a:t>−2</a:t>
                </a:r>
                <a:r>
                  <a:rPr lang="ru-RU" sz="2200" i="1" dirty="0"/>
                  <a:t>y </a:t>
                </a:r>
                <a:r>
                  <a:rPr lang="ru-RU" sz="2200" dirty="0"/>
                  <a:t>= 3; </a:t>
                </a:r>
                <a:r>
                  <a:rPr lang="ru-RU" sz="2200" dirty="0" smtClean="0"/>
                  <a:t>      </a:t>
                </a:r>
                <a:r>
                  <a:rPr lang="ru-RU" sz="2200" i="1" dirty="0" smtClean="0"/>
                  <a:t>x </a:t>
                </a:r>
                <a:r>
                  <a:rPr lang="ru-RU" sz="2200" dirty="0"/>
                  <a:t>= 3+2</a:t>
                </a:r>
                <a:r>
                  <a:rPr lang="ru-RU" sz="2200" i="1" dirty="0"/>
                  <a:t>y</a:t>
                </a:r>
                <a:r>
                  <a:rPr lang="ru-RU" sz="2200" dirty="0"/>
                  <a:t>.</a:t>
                </a:r>
              </a:p>
              <a:p>
                <a:pPr marL="0" indent="0">
                  <a:buNone/>
                </a:pPr>
                <a:r>
                  <a:rPr lang="ru-RU" sz="2200" i="1" dirty="0"/>
                  <a:t>Подставим </a:t>
                </a:r>
                <a:r>
                  <a:rPr lang="ru-RU" sz="2200" dirty="0"/>
                  <a:t>3+2</a:t>
                </a:r>
                <a:r>
                  <a:rPr lang="ru-RU" sz="2200" i="1" dirty="0"/>
                  <a:t>y вместо x во второе уравнение: 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ru-RU" sz="2200" dirty="0"/>
                  <a:t>5⋅</a:t>
                </a:r>
                <a:r>
                  <a:rPr lang="ru-RU" sz="2200" i="1" dirty="0"/>
                  <a:t>x</a:t>
                </a:r>
                <a:r>
                  <a:rPr lang="ru-RU" sz="2200" dirty="0"/>
                  <a:t>+</a:t>
                </a:r>
                <a:r>
                  <a:rPr lang="ru-RU" sz="2200" i="1" dirty="0"/>
                  <a:t>y </a:t>
                </a:r>
                <a:r>
                  <a:rPr lang="ru-RU" sz="2200" dirty="0"/>
                  <a:t>= 4; </a:t>
                </a:r>
                <a:r>
                  <a:rPr lang="ru-RU" sz="2200" dirty="0" smtClean="0"/>
                  <a:t>     5</a:t>
                </a:r>
                <a:r>
                  <a:rPr lang="ru-RU" sz="2200" dirty="0"/>
                  <a:t>⋅(3+2</a:t>
                </a:r>
                <a:r>
                  <a:rPr lang="ru-RU" sz="2200" i="1" dirty="0"/>
                  <a:t>y</a:t>
                </a:r>
                <a:r>
                  <a:rPr lang="ru-RU" sz="2200" dirty="0"/>
                  <a:t>)+</a:t>
                </a:r>
                <a:r>
                  <a:rPr lang="ru-RU" sz="2200" i="1" dirty="0"/>
                  <a:t>y</a:t>
                </a:r>
                <a:r>
                  <a:rPr lang="ru-RU" sz="2200" dirty="0"/>
                  <a:t> = 4.</a:t>
                </a:r>
              </a:p>
              <a:p>
                <a:pPr marL="0" indent="0">
                  <a:buNone/>
                </a:pPr>
                <a:r>
                  <a:rPr lang="ru-RU" sz="2200" i="1" dirty="0"/>
                  <a:t>Решим линейное уравнение относительно y: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ru-RU" sz="2200" dirty="0"/>
                  <a:t>5⋅(3+2</a:t>
                </a:r>
                <a:r>
                  <a:rPr lang="ru-RU" sz="2200" i="1" dirty="0"/>
                  <a:t>y</a:t>
                </a:r>
                <a:r>
                  <a:rPr lang="ru-RU" sz="2200" dirty="0"/>
                  <a:t>)+</a:t>
                </a:r>
                <a:r>
                  <a:rPr lang="ru-RU" sz="2200" i="1" dirty="0"/>
                  <a:t>y</a:t>
                </a:r>
                <a:r>
                  <a:rPr lang="ru-RU" sz="2200" dirty="0"/>
                  <a:t> = </a:t>
                </a:r>
                <a:r>
                  <a:rPr lang="ru-RU" sz="2200" dirty="0" smtClean="0"/>
                  <a:t>4;       15+10</a:t>
                </a:r>
                <a:r>
                  <a:rPr lang="ru-RU" sz="2200" i="1" dirty="0" smtClean="0"/>
                  <a:t>y</a:t>
                </a:r>
                <a:r>
                  <a:rPr lang="ru-RU" sz="2200" dirty="0" smtClean="0"/>
                  <a:t>+</a:t>
                </a:r>
                <a:r>
                  <a:rPr lang="ru-RU" sz="2200" i="1" dirty="0" smtClean="0"/>
                  <a:t>y </a:t>
                </a:r>
                <a:r>
                  <a:rPr lang="ru-RU" sz="2200" dirty="0"/>
                  <a:t>= </a:t>
                </a:r>
                <a:r>
                  <a:rPr lang="ru-RU" sz="2200" dirty="0" smtClean="0"/>
                  <a:t>4;      10</a:t>
                </a:r>
                <a:r>
                  <a:rPr lang="ru-RU" sz="2200" i="1" dirty="0" smtClean="0"/>
                  <a:t>y</a:t>
                </a:r>
                <a:r>
                  <a:rPr lang="ru-RU" sz="2200" dirty="0" smtClean="0"/>
                  <a:t>+</a:t>
                </a:r>
                <a:r>
                  <a:rPr lang="ru-RU" sz="2200" i="1" dirty="0" smtClean="0"/>
                  <a:t>y</a:t>
                </a:r>
                <a:r>
                  <a:rPr lang="ru-RU" sz="2200" dirty="0" smtClean="0"/>
                  <a:t> </a:t>
                </a:r>
                <a:r>
                  <a:rPr lang="ru-RU" sz="2200" dirty="0"/>
                  <a:t>= 4−</a:t>
                </a:r>
                <a:r>
                  <a:rPr lang="ru-RU" sz="2200" dirty="0" smtClean="0"/>
                  <a:t>15;     11</a:t>
                </a:r>
                <a:r>
                  <a:rPr lang="ru-RU" sz="2200" i="1" dirty="0" smtClean="0"/>
                  <a:t>y</a:t>
                </a:r>
                <a:r>
                  <a:rPr lang="ru-RU" sz="2200" dirty="0" smtClean="0"/>
                  <a:t> </a:t>
                </a:r>
                <a:r>
                  <a:rPr lang="ru-RU" sz="2200" dirty="0"/>
                  <a:t>= −</a:t>
                </a:r>
                <a:r>
                  <a:rPr lang="ru-RU" sz="2200" dirty="0" smtClean="0"/>
                  <a:t>11;         </a:t>
                </a:r>
                <a:r>
                  <a:rPr lang="ru-RU" sz="2200" i="1" dirty="0" smtClean="0"/>
                  <a:t>у</a:t>
                </a:r>
                <a:r>
                  <a:rPr lang="ru-RU" sz="2200" dirty="0" smtClean="0"/>
                  <a:t> </a:t>
                </a:r>
                <a:r>
                  <a:rPr lang="ru-RU" sz="2200" dirty="0"/>
                  <a:t>= −1</a:t>
                </a:r>
              </a:p>
              <a:p>
                <a:pPr marL="0" indent="0">
                  <a:buNone/>
                </a:pPr>
                <a:r>
                  <a:rPr lang="ru-RU" sz="2200" i="1" dirty="0"/>
                  <a:t>Подставим в первое уравнение вместо y полученное значение и найдём x: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ru-RU" sz="2200" i="1" dirty="0"/>
                  <a:t>x </a:t>
                </a:r>
                <a:r>
                  <a:rPr lang="ru-RU" sz="2200" dirty="0"/>
                  <a:t>= 3+2⋅</a:t>
                </a:r>
                <a:r>
                  <a:rPr lang="ru-RU" sz="2200" i="1" dirty="0" smtClean="0"/>
                  <a:t>y</a:t>
                </a:r>
                <a:r>
                  <a:rPr lang="ru-RU" sz="2200" dirty="0" smtClean="0"/>
                  <a:t>;               </a:t>
                </a:r>
                <a:r>
                  <a:rPr lang="ru-RU" sz="2200" i="1" dirty="0" smtClean="0"/>
                  <a:t>x </a:t>
                </a:r>
                <a:r>
                  <a:rPr lang="ru-RU" sz="2200" dirty="0"/>
                  <a:t>= 3+2⋅(−</a:t>
                </a:r>
                <a:r>
                  <a:rPr lang="ru-RU" sz="2200" dirty="0" smtClean="0"/>
                  <a:t>1);          </a:t>
                </a:r>
                <a:r>
                  <a:rPr lang="ru-RU" sz="2200" i="1" dirty="0" smtClean="0"/>
                  <a:t>x</a:t>
                </a:r>
                <a:r>
                  <a:rPr lang="ru-RU" sz="2200" dirty="0" smtClean="0"/>
                  <a:t>=3</a:t>
                </a:r>
                <a:r>
                  <a:rPr lang="ru-RU" sz="2200" dirty="0"/>
                  <a:t>−</a:t>
                </a:r>
                <a:r>
                  <a:rPr lang="ru-RU" sz="2200" dirty="0" smtClean="0"/>
                  <a:t>2;                   </a:t>
                </a:r>
                <a:r>
                  <a:rPr lang="ru-RU" sz="2200" i="1" dirty="0" smtClean="0"/>
                  <a:t>x</a:t>
                </a:r>
                <a:r>
                  <a:rPr lang="ru-RU" sz="2200" dirty="0" smtClean="0"/>
                  <a:t>=1</a:t>
                </a:r>
                <a:endParaRPr lang="ru-RU" sz="2200" i="1" dirty="0"/>
              </a:p>
              <a:p>
                <a:pPr marL="0" indent="0">
                  <a:buNone/>
                </a:pPr>
                <a:r>
                  <a:rPr lang="ru-RU" sz="2200" i="1" dirty="0" smtClean="0"/>
                  <a:t>Ответ</a:t>
                </a:r>
                <a:r>
                  <a:rPr lang="ru-RU" sz="2200" i="1" dirty="0"/>
                  <a:t>: </a:t>
                </a:r>
                <a:r>
                  <a:rPr lang="ru-RU" sz="2200" dirty="0"/>
                  <a:t>(1;−1)</a:t>
                </a:r>
                <a:r>
                  <a:rPr lang="ru-RU" sz="2200" i="1" dirty="0"/>
                  <a:t>.</a:t>
                </a:r>
                <a:endParaRPr lang="ru-RU" sz="22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3183" y="592428"/>
                <a:ext cx="9903854" cy="6168980"/>
              </a:xfrm>
              <a:blipFill rotWithShape="0">
                <a:blip r:embed="rId2"/>
                <a:stretch>
                  <a:fillRect l="-800" t="-7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081" y="145961"/>
            <a:ext cx="1769772" cy="176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135163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179" y="171718"/>
            <a:ext cx="2902993" cy="66540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2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98" y="837127"/>
            <a:ext cx="9269281" cy="5834129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081" y="145961"/>
            <a:ext cx="1769772" cy="176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237269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967" y="158839"/>
            <a:ext cx="3031782" cy="729803"/>
          </a:xfrm>
        </p:spPr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76" y="1082898"/>
            <a:ext cx="11680086" cy="544977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081" y="145961"/>
            <a:ext cx="1769772" cy="176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293757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45961"/>
            <a:ext cx="8596668" cy="1320800"/>
          </a:xfrm>
        </p:spPr>
        <p:txBody>
          <a:bodyPr/>
          <a:lstStyle/>
          <a:p>
            <a:r>
              <a:rPr lang="ru-RU" dirty="0" smtClean="0"/>
              <a:t>Задание 3 (продолжение)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19" y="806361"/>
            <a:ext cx="3612723" cy="590412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081" y="145961"/>
            <a:ext cx="1769772" cy="176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73850277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2278"/>
            <a:ext cx="8596668" cy="1320800"/>
          </a:xfrm>
        </p:spPr>
        <p:txBody>
          <a:bodyPr/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" y="848139"/>
            <a:ext cx="9274002" cy="5193223"/>
          </a:xfrm>
        </p:spPr>
        <p:txBody>
          <a:bodyPr/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16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459" y="187817"/>
            <a:ext cx="1769772" cy="176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43" y="848138"/>
            <a:ext cx="3596973" cy="620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9866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789" y="145961"/>
            <a:ext cx="8596668" cy="1320800"/>
          </a:xfrm>
        </p:spPr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84" y="806361"/>
            <a:ext cx="2829535" cy="61112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459" y="187817"/>
            <a:ext cx="1769772" cy="17697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1148706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43" y="309093"/>
            <a:ext cx="8039472" cy="5975797"/>
          </a:xfrm>
        </p:spPr>
      </p:pic>
    </p:spTree>
    <p:extLst>
      <p:ext uri="{BB962C8B-B14F-4D97-AF65-F5344CB8AC3E}">
        <p14:creationId xmlns:p14="http://schemas.microsoft.com/office/powerpoint/2010/main" val="2979348220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451</TotalTime>
  <Words>127</Words>
  <Application>Microsoft Office PowerPoint</Application>
  <PresentationFormat>Произвольный</PresentationFormat>
  <Paragraphs>37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Грань</vt:lpstr>
      <vt:lpstr>Система двух линейных уравнений с двумя переменными и её решение (способ подстановки)</vt:lpstr>
      <vt:lpstr>Алгоритм решения системы двух уравнений с двумя переменными методом подстановки:</vt:lpstr>
      <vt:lpstr>Задание 1</vt:lpstr>
      <vt:lpstr>Задание 2 </vt:lpstr>
      <vt:lpstr>Задание 3</vt:lpstr>
      <vt:lpstr>Задание 3 (продолжение)</vt:lpstr>
      <vt:lpstr>Задание 4</vt:lpstr>
      <vt:lpstr>Задание 5</vt:lpstr>
      <vt:lpstr>Презентация PowerPoint</vt:lpstr>
      <vt:lpstr>Домашнее задание</vt:lpstr>
      <vt:lpstr>Использованные источники: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Квадратное уравнение. Решение уравнений, сводящихся к квадратным.</dc:title>
  <dc:creator>ОШ42</dc:creator>
  <cp:lastModifiedBy>Пользователь</cp:lastModifiedBy>
  <cp:revision>75</cp:revision>
  <dcterms:created xsi:type="dcterms:W3CDTF">2022-09-30T18:12:18Z</dcterms:created>
  <dcterms:modified xsi:type="dcterms:W3CDTF">2026-04-06T08:18:00Z</dcterms:modified>
</cp:coreProperties>
</file>